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2" r:id="rId2"/>
    <p:sldMasterId id="2147483826" r:id="rId3"/>
    <p:sldMasterId id="2147483830" r:id="rId4"/>
    <p:sldMasterId id="2147483834" r:id="rId5"/>
    <p:sldMasterId id="2147483838" r:id="rId6"/>
    <p:sldMasterId id="2147483842" r:id="rId7"/>
    <p:sldMasterId id="2147485160" r:id="rId8"/>
    <p:sldMasterId id="2147485173" r:id="rId9"/>
    <p:sldMasterId id="2147485186" r:id="rId10"/>
    <p:sldMasterId id="2147485405" r:id="rId11"/>
  </p:sldMasterIdLst>
  <p:notesMasterIdLst>
    <p:notesMasterId r:id="rId58"/>
  </p:notesMasterIdLst>
  <p:sldIdLst>
    <p:sldId id="359" r:id="rId12"/>
    <p:sldId id="344" r:id="rId13"/>
    <p:sldId id="349" r:id="rId14"/>
    <p:sldId id="345" r:id="rId15"/>
    <p:sldId id="388" r:id="rId16"/>
    <p:sldId id="393" r:id="rId17"/>
    <p:sldId id="351" r:id="rId18"/>
    <p:sldId id="401" r:id="rId19"/>
    <p:sldId id="402" r:id="rId20"/>
    <p:sldId id="395" r:id="rId21"/>
    <p:sldId id="411" r:id="rId22"/>
    <p:sldId id="335" r:id="rId23"/>
    <p:sldId id="405" r:id="rId24"/>
    <p:sldId id="406" r:id="rId25"/>
    <p:sldId id="396" r:id="rId26"/>
    <p:sldId id="397" r:id="rId27"/>
    <p:sldId id="407" r:id="rId28"/>
    <p:sldId id="412" r:id="rId29"/>
    <p:sldId id="380" r:id="rId30"/>
    <p:sldId id="404" r:id="rId31"/>
    <p:sldId id="309" r:id="rId32"/>
    <p:sldId id="399" r:id="rId33"/>
    <p:sldId id="389" r:id="rId34"/>
    <p:sldId id="390" r:id="rId35"/>
    <p:sldId id="364" r:id="rId36"/>
    <p:sldId id="367" r:id="rId37"/>
    <p:sldId id="368" r:id="rId38"/>
    <p:sldId id="365" r:id="rId39"/>
    <p:sldId id="369" r:id="rId40"/>
    <p:sldId id="370" r:id="rId41"/>
    <p:sldId id="377" r:id="rId42"/>
    <p:sldId id="374" r:id="rId43"/>
    <p:sldId id="408" r:id="rId44"/>
    <p:sldId id="409" r:id="rId45"/>
    <p:sldId id="372" r:id="rId46"/>
    <p:sldId id="373" r:id="rId47"/>
    <p:sldId id="371" r:id="rId48"/>
    <p:sldId id="410" r:id="rId49"/>
    <p:sldId id="366" r:id="rId50"/>
    <p:sldId id="382" r:id="rId51"/>
    <p:sldId id="378" r:id="rId52"/>
    <p:sldId id="379" r:id="rId53"/>
    <p:sldId id="385" r:id="rId54"/>
    <p:sldId id="400" r:id="rId55"/>
    <p:sldId id="387" r:id="rId56"/>
    <p:sldId id="297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CCFFCC"/>
    <a:srgbClr val="FFCCFF"/>
    <a:srgbClr val="FF99CC"/>
    <a:srgbClr val="28F85E"/>
    <a:srgbClr val="F3F06A"/>
    <a:srgbClr val="FFFFCC"/>
    <a:srgbClr val="CCECFF"/>
    <a:srgbClr val="EDED4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88988" autoAdjust="0"/>
  </p:normalViewPr>
  <p:slideViewPr>
    <p:cSldViewPr>
      <p:cViewPr>
        <p:scale>
          <a:sx n="73" d="100"/>
          <a:sy n="73" d="100"/>
        </p:scale>
        <p:origin x="-1242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openxmlformats.org/officeDocument/2006/relationships/image" Target="../media/image51.jpeg"/><Relationship Id="rId1" Type="http://schemas.openxmlformats.org/officeDocument/2006/relationships/image" Target="../media/image39.jpeg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openxmlformats.org/officeDocument/2006/relationships/image" Target="../media/image51.jpeg"/><Relationship Id="rId1" Type="http://schemas.openxmlformats.org/officeDocument/2006/relationships/image" Target="../media/image52.jpeg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99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7816092996469791E-3"/>
                  <c:y val="-5.039122637167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96866561311787E-3"/>
                  <c:y val="-3.779341977875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597806592918315E-2"/>
                  <c:y val="-1.763692923008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763692923008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66FF99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01.11.2018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362722.8</c:v>
                </c:pt>
                <c:pt idx="1">
                  <c:v>340424.7</c:v>
                </c:pt>
                <c:pt idx="2">
                  <c:v>332000</c:v>
                </c:pt>
                <c:pt idx="3">
                  <c:v>332476.90000000002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bevelB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CCC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7566879219453739E-2"/>
                  <c:y val="-4.0312981097338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51594720767985E-2"/>
                  <c:y val="-6.802815560175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29299512158584E-2"/>
                  <c:y val="-3.527385846017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602972617832594E-2"/>
                  <c:y val="-2.7715174504420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CCC"/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01.11.2018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369269.9</c:v>
                </c:pt>
                <c:pt idx="1">
                  <c:v>344505.2</c:v>
                </c:pt>
                <c:pt idx="2">
                  <c:v>335934.9</c:v>
                </c:pt>
                <c:pt idx="3">
                  <c:v>336484.4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solidFill>
                <a:srgbClr val="D0F4D9"/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01.11.2018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-6547.1000000000349</c:v>
                </c:pt>
                <c:pt idx="1">
                  <c:v>-4080.5</c:v>
                </c:pt>
                <c:pt idx="2">
                  <c:v>-3934.9000000000233</c:v>
                </c:pt>
                <c:pt idx="3">
                  <c:v>-4007.5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7025024"/>
        <c:axId val="7026560"/>
        <c:axId val="0"/>
      </c:bar3DChart>
      <c:catAx>
        <c:axId val="702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026560"/>
        <c:crosses val="autoZero"/>
        <c:auto val="1"/>
        <c:lblAlgn val="ctr"/>
        <c:lblOffset val="1000"/>
        <c:noMultiLvlLbl val="0"/>
      </c:catAx>
      <c:valAx>
        <c:axId val="7026560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025024"/>
        <c:crosses val="autoZero"/>
        <c:crossBetween val="between"/>
      </c:valAx>
      <c:spPr>
        <a:noFill/>
        <a:ln w="25381">
          <a:noFill/>
        </a:ln>
        <a:scene3d>
          <a:camera prst="orthographicFront"/>
          <a:lightRig rig="threePt" dir="t"/>
        </a:scene3d>
        <a:sp3d>
          <a:bevelT prst="angle"/>
        </a:sp3d>
      </c:spPr>
    </c:plotArea>
    <c:legend>
      <c:legendPos val="b"/>
      <c:layout/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dirty="0" smtClean="0"/>
              <a:t>20</a:t>
            </a:r>
            <a:r>
              <a:rPr lang="ru-RU" dirty="0" smtClean="0"/>
              <a:t>20</a:t>
            </a:r>
            <a:endParaRPr lang="en-US" dirty="0"/>
          </a:p>
        </c:rich>
      </c:tx>
      <c:layout>
        <c:manualLayout>
          <c:xMode val="edge"/>
          <c:yMode val="edge"/>
          <c:x val="0.6705571224409409"/>
          <c:y val="0.22676051867252842"/>
        </c:manualLayout>
      </c:layout>
      <c:overlay val="0"/>
      <c:spPr>
        <a:solidFill>
          <a:srgbClr val="FFFFCC"/>
        </a:solidFill>
        <a:scene3d>
          <a:camera prst="orthographicFront"/>
          <a:lightRig rig="threePt" dir="t"/>
        </a:scene3d>
        <a:sp3d>
          <a:bevelT w="152400" h="50800" prst="softRound"/>
        </a:sp3d>
      </c:spPr>
    </c:title>
    <c:autoTitleDeleted val="0"/>
    <c:view3D>
      <c:rotX val="30"/>
      <c:rotY val="1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6018321196644"/>
          <c:y val="0.34036813369943036"/>
          <c:w val="0.71065588671965763"/>
          <c:h val="0.58071880902121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Коммунальное хозяйство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53032.3</c:v>
                </c:pt>
                <c:pt idx="1">
                  <c:v>220</c:v>
                </c:pt>
                <c:pt idx="2">
                  <c:v>249326</c:v>
                </c:pt>
                <c:pt idx="3">
                  <c:v>5501</c:v>
                </c:pt>
                <c:pt idx="4">
                  <c:v>23726.400000000001</c:v>
                </c:pt>
                <c:pt idx="5">
                  <c:v>2769.3</c:v>
                </c:pt>
                <c:pt idx="6">
                  <c:v>1359.9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dirty="0" smtClean="0"/>
              <a:t>202</a:t>
            </a:r>
            <a:r>
              <a:rPr lang="ru-RU" dirty="0" smtClean="0"/>
              <a:t>1</a:t>
            </a:r>
            <a:endParaRPr lang="en-US" dirty="0"/>
          </a:p>
        </c:rich>
      </c:tx>
      <c:layout>
        <c:manualLayout>
          <c:xMode val="edge"/>
          <c:yMode val="edge"/>
          <c:x val="0.84115183782998482"/>
          <c:y val="0.40702668658557323"/>
        </c:manualLayout>
      </c:layout>
      <c:overlay val="0"/>
      <c:spPr>
        <a:solidFill>
          <a:srgbClr val="FFFFCC"/>
        </a:solidFill>
        <a:scene3d>
          <a:camera prst="orthographicFront"/>
          <a:lightRig rig="threePt" dir="t"/>
        </a:scene3d>
        <a:sp3d>
          <a:bevelT w="152400" h="50800" prst="softRound"/>
        </a:sp3d>
      </c:spPr>
    </c:title>
    <c:autoTitleDeleted val="0"/>
    <c:view3D>
      <c:rotX val="30"/>
      <c:rotY val="1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955983523198285"/>
          <c:y val="0.41007072198949601"/>
          <c:w val="0.49565710647534889"/>
          <c:h val="0.53299905083010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Коммунальное хозяйство</c:v>
                </c:pt>
                <c:pt idx="2">
                  <c:v>Образование</c:v>
                </c:pt>
                <c:pt idx="3">
                  <c:v>Культура</c:v>
                </c:pt>
                <c:pt idx="4">
                  <c:v>Национальная экономика</c:v>
                </c:pt>
                <c:pt idx="5">
                  <c:v>Социальная политика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53136.6</c:v>
                </c:pt>
                <c:pt idx="1">
                  <c:v>220</c:v>
                </c:pt>
                <c:pt idx="2">
                  <c:v>249771.1</c:v>
                </c:pt>
                <c:pt idx="3">
                  <c:v>23726.400000000001</c:v>
                </c:pt>
                <c:pt idx="4">
                  <c:v>5501</c:v>
                </c:pt>
                <c:pt idx="5">
                  <c:v>2769.3</c:v>
                </c:pt>
                <c:pt idx="6">
                  <c:v>1360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3878799791476161E-2"/>
          <c:y val="0"/>
          <c:w val="0.44944279695418465"/>
          <c:h val="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5204362648524364"/>
          <c:w val="0.87959983767829131"/>
          <c:h val="0.62812213793837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99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44835494468867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288570</c:v>
                </c:pt>
                <c:pt idx="1">
                  <c:v>281499.59999999998</c:v>
                </c:pt>
                <c:pt idx="2">
                  <c:v>281944.7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66CCFF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5239071899036821E-2"/>
                  <c:y val="2.6340967077939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56125274438147E-2"/>
                  <c:y val="1.128898589054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19535949518417E-2"/>
                  <c:y val="7.5259905936969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55935.3</c:v>
                </c:pt>
                <c:pt idx="1">
                  <c:v>54435.3</c:v>
                </c:pt>
                <c:pt idx="2">
                  <c:v>54539.7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3403904"/>
        <c:axId val="83405440"/>
      </c:barChart>
      <c:catAx>
        <c:axId val="834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405440"/>
        <c:crosses val="autoZero"/>
        <c:auto val="1"/>
        <c:lblAlgn val="ctr"/>
        <c:lblOffset val="100"/>
        <c:noMultiLvlLbl val="0"/>
      </c:catAx>
      <c:valAx>
        <c:axId val="83405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403904"/>
        <c:crosses val="autoZero"/>
        <c:crossBetween val="between"/>
      </c:valAx>
      <c:spPr>
        <a:solidFill>
          <a:srgbClr val="FFFFCC"/>
        </a:solidFill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32972440944885E-2"/>
          <c:y val="0.19826584924907331"/>
          <c:w val="0.95416666666666661"/>
          <c:h val="0.513708914497715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средств субъекта</c:v>
                </c:pt>
              </c:strCache>
            </c:strRef>
          </c:tx>
          <c:spPr>
            <a:solidFill>
              <a:srgbClr val="66CC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0833333333333342E-3"/>
                  <c:y val="6.413428810940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подпрограмма «Поддержка развития системы  дошкольного образования» </c:v>
                </c:pt>
                <c:pt idx="1">
                  <c:v>подпрограмма «Поддержка развития системы общего образования»</c:v>
                </c:pt>
                <c:pt idx="2">
                  <c:v>подпрограмма «Поддержка развития системы дополнительного образования,  отдыха, оздоровления и  занятости детей и подростков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35324</c:v>
                </c:pt>
                <c:pt idx="1">
                  <c:v>114896.9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3AE66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0.13704527559055121"/>
                  <c:y val="-5.3445240091168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подпрограмма «Поддержка развития системы  дошкольного образования» </c:v>
                </c:pt>
                <c:pt idx="1">
                  <c:v>подпрограмма «Поддержка развития системы общего образования»</c:v>
                </c:pt>
                <c:pt idx="2">
                  <c:v>подпрограмма «Поддержка развития системы дополнительного образования,  отдыха, оздоровления и  занятости детей и подростков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37551.300000000003</c:v>
                </c:pt>
                <c:pt idx="1">
                  <c:v>28187.4</c:v>
                </c:pt>
                <c:pt idx="2">
                  <c:v>13104.3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счет доходов от оказания платных услуг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13750000000000004"/>
                  <c:y val="-8.0167860136752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999999999999929E-2"/>
                  <c:y val="-3.741187847814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подпрограмма «Поддержка развития системы  дошкольного образования» </c:v>
                </c:pt>
                <c:pt idx="1">
                  <c:v>подпрограмма «Поддержка развития системы общего образования»</c:v>
                </c:pt>
                <c:pt idx="2">
                  <c:v>подпрограмма «Поддержка развития системы дополнительного образования,  отдыха, оздоровления и  занятости детей и подростков 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6710</c:v>
                </c:pt>
                <c:pt idx="1">
                  <c:v>760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9516160"/>
        <c:axId val="159517696"/>
      </c:barChart>
      <c:catAx>
        <c:axId val="159516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517696"/>
        <c:crosses val="autoZero"/>
        <c:auto val="1"/>
        <c:lblAlgn val="ctr"/>
        <c:lblOffset val="100"/>
        <c:noMultiLvlLbl val="0"/>
      </c:catAx>
      <c:valAx>
        <c:axId val="15951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51616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c:spPr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56318315337024E-2"/>
          <c:y val="0.2116271592718654"/>
          <c:w val="0.87926585645473898"/>
          <c:h val="0.476297246433897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1"/>
              <c:layout>
                <c:manualLayout>
                  <c:x val="1.4696745406766113E-2"/>
                  <c:y val="1.33613100227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Подпрограмма «Развитие межпоселенческого центра культуры и досуга Октябрьского муниципального района на 2019-2021 годы» </c:v>
                </c:pt>
                <c:pt idx="1">
                  <c:v>Подпрограмма «Развитие дополнительного образования в сфере культуры Октябрьского муниципального района на 2019-2021 годы» </c:v>
                </c:pt>
                <c:pt idx="2">
                  <c:v>Подпрограмма «Развитие централизованной бухгалтерии по обслуживанию муниципальных учреждений культуры Октябрьского муниципального района»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21115.4</c:v>
                </c:pt>
                <c:pt idx="1">
                  <c:v>4107.8</c:v>
                </c:pt>
                <c:pt idx="2" formatCode="0.00">
                  <c:v>2841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доходов от оказания платных услуг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9166666666666677E-2"/>
                  <c:y val="-3.206714405470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166666666666682E-2"/>
                  <c:y val="-2.137809603646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Подпрограмма «Развитие межпоселенческого центра культуры и досуга Октябрьского муниципального района на 2019-2021 годы» </c:v>
                </c:pt>
                <c:pt idx="1">
                  <c:v>Подпрограмма «Развитие дополнительного образования в сфере культуры Октябрьского муниципального района на 2019-2021 годы» </c:v>
                </c:pt>
                <c:pt idx="2">
                  <c:v>Подпрограмма «Развитие централизованной бухгалтерии по обслуживанию муниципальных учреждений культуры Октябрьского муниципального района»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200</c:v>
                </c:pt>
                <c:pt idx="1">
                  <c:v>80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9658368"/>
        <c:axId val="159659904"/>
      </c:barChart>
      <c:catAx>
        <c:axId val="1596583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659904"/>
        <c:crosses val="autoZero"/>
        <c:auto val="1"/>
        <c:lblAlgn val="ctr"/>
        <c:lblOffset val="100"/>
        <c:noMultiLvlLbl val="0"/>
      </c:catAx>
      <c:valAx>
        <c:axId val="159659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658368"/>
        <c:crosses val="autoZero"/>
        <c:crossBetween val="between"/>
      </c:valAx>
      <c:spPr>
        <a:solidFill>
          <a:srgbClr val="CCECFF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2764580187079672"/>
          <c:y val="1.60335720273505E-2"/>
          <c:w val="0.66173850129852085"/>
          <c:h val="0.1055638178249554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rgbClr val="FA345E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1"/>
              <c:layout>
                <c:manualLayout>
                  <c:x val="-0.14279852743634555"/>
                  <c:y val="5.69555135696942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621870297239717"/>
                  <c:y val="6.17354673737590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 «Развитие муниципального дорожного фонда  3047,9</c:v>
                </c:pt>
                <c:pt idx="1">
                  <c:v>«Субсидии юридическим лицам, осуществляющим перевозки пассажиров и багажа на компенсацию потерь, связанных с перевозкой пассажиров и багажа по маршрутам регулярных перевозок на территории Октябрьского муниципального района»   450,0</c:v>
                </c:pt>
                <c:pt idx="2">
                  <c:v>«Повышение безопасности дорожного движения»   40,0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3047.9</c:v>
                </c:pt>
                <c:pt idx="1">
                  <c:v>600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257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</c:spPr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rgbClr val="FF99CC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rgbClr val="CCFFFF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5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6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8"/>
            <c:bubble3D val="0"/>
            <c:spPr>
              <a:solidFill>
                <a:srgbClr val="C00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10"/>
            <c:bubble3D val="0"/>
            <c:spPr>
              <a:solidFill>
                <a:srgbClr val="0070C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11"/>
            <c:bubble3D val="0"/>
            <c:spPr>
              <a:solidFill>
                <a:srgbClr val="FF0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12"/>
            <c:bubble3D val="0"/>
            <c:spPr>
              <a:solidFill>
                <a:srgbClr val="28F85E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-1.0455805456952872E-2"/>
                  <c:y val="-0.126492250471980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63267887222040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068315724482343E-2"/>
                  <c:y val="-0.246093617520377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7567781630820626"/>
                  <c:y val="0.207221127477063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347173629159614"/>
                  <c:y val="-0.614314438035413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301697807711713"/>
                  <c:y val="-0.349864654678008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665777572983695"/>
                  <c:y val="-0.790166520536757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3272448325413755"/>
                  <c:y val="-0.120571471166781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756696887959625"/>
                  <c:y val="-9.9384602911988754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на мероприятия по техническому обслуживанию газопроводов и газового оборудования ; 150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53897347016087471"/>
                  <c:y val="-0.141421997411171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3428051482440021"/>
                  <c:y val="-4.62813146500559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51853858223403226"/>
                  <c:y val="-2.33884825395389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2551639298730019"/>
                  <c:y val="-0.2179536703524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на обеспечение деятельности высшего должностного лица муниципального образования  </c:v>
                </c:pt>
                <c:pt idx="1">
                  <c:v>на обеспечение деятельности представительного органа муниципального образования </c:v>
                </c:pt>
                <c:pt idx="2">
                  <c:v>на обеспечение деятельности контрольно-ревизионной комиссии Октябрьского района</c:v>
                </c:pt>
                <c:pt idx="3">
                  <c:v>на обеспечение деятельности органов местного самоуправления</c:v>
                </c:pt>
                <c:pt idx="4">
                  <c:v>на мероприятия по дополнительному пенсионному обеспечению отдельных категорий граждан</c:v>
                </c:pt>
                <c:pt idx="5">
                  <c:v>на мероприятия по обеспечению проведения выборов и референдумов</c:v>
                </c:pt>
                <c:pt idx="6">
                  <c:v>на поддержку и развитию СМИ на территории Октябрьского муниципального района</c:v>
                </c:pt>
                <c:pt idx="7">
                  <c:v>на обеспечение своевременности и полноты исполнения долговых обязательств Октябрьского муниципального района </c:v>
                </c:pt>
                <c:pt idx="8">
                  <c:v>на мероприятия по техническому обслуживанию газопроводов и газового оборудования </c:v>
                </c:pt>
                <c:pt idx="9">
                  <c:v>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c:v>
                </c:pt>
                <c:pt idx="10">
                  <c:v>резервный фонд</c:v>
                </c:pt>
                <c:pt idx="11">
                  <c:v>мероприятия по мобилизационной подготовки экономики</c:v>
                </c:pt>
                <c:pt idx="12">
                  <c:v>на обеспечение казенных учреждений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1630</c:v>
                </c:pt>
                <c:pt idx="1">
                  <c:v>1565.3</c:v>
                </c:pt>
                <c:pt idx="2">
                  <c:v>1544.4</c:v>
                </c:pt>
                <c:pt idx="3">
                  <c:v>34114.400000000001</c:v>
                </c:pt>
                <c:pt idx="4">
                  <c:v>1500</c:v>
                </c:pt>
                <c:pt idx="5">
                  <c:v>500</c:v>
                </c:pt>
                <c:pt idx="6">
                  <c:v>900</c:v>
                </c:pt>
                <c:pt idx="7">
                  <c:v>20</c:v>
                </c:pt>
                <c:pt idx="8">
                  <c:v>150</c:v>
                </c:pt>
                <c:pt idx="9">
                  <c:v>80</c:v>
                </c:pt>
                <c:pt idx="10">
                  <c:v>100</c:v>
                </c:pt>
                <c:pt idx="11">
                  <c:v>20</c:v>
                </c:pt>
                <c:pt idx="12">
                  <c:v>13811.2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gradFill flip="none" rotWithShape="1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19603930531229E-2"/>
          <c:y val="0.10620048656753259"/>
          <c:w val="0.54100959251660563"/>
          <c:h val="0.795936058251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softRound"/>
            </a:sp3d>
          </c:spPr>
          <c:dPt>
            <c:idx val="0"/>
            <c:bubble3D val="0"/>
            <c:spPr>
              <a:solidFill>
                <a:srgbClr val="FF99CC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4"/>
            <c:bubble3D val="0"/>
            <c:spPr>
              <a:solidFill>
                <a:srgbClr val="99FFCC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5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6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7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Lbls>
            <c:dLbl>
              <c:idx val="1"/>
              <c:layout>
                <c:manualLayout>
                  <c:x val="-2.0663731130689617E-2"/>
                  <c:y val="-3.70157773964758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533866518645585E-4"/>
                  <c:y val="-3.760854552281722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7646406576705777E-2"/>
                  <c:y val="-4.70293909897040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352662193312099E-2"/>
                  <c:y val="-5.16989491401697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9039231801970354E-3"/>
                  <c:y val="-0.121934325541332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8393144148332838E-2"/>
                  <c:y val="-4.61910926368914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0793963916288381E-2"/>
                  <c:y val="-8.39496390787514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обеспечение деятельности аппарата органов местного самоуправления  30470,5</c:v>
                </c:pt>
                <c:pt idx="1">
                  <c:v>на выполнение органами МСУ переданных гос. полномочий по применению законодательства об административных правонарушениях 578,7</c:v>
                </c:pt>
                <c:pt idx="2">
                  <c:v>на выполнение органами МСУ переданных гос. полномочий по вопросам государственной поддержки сельскохозяйственного назначения 888,9 </c:v>
                </c:pt>
                <c:pt idx="3">
                  <c:v> на выполнение органами МСУ переданных гос. полномочий по образованию, организации и обеспечению деятельности комиссий по делам несовершеннолетних и защите их прав 520,8</c:v>
                </c:pt>
                <c:pt idx="4">
                  <c:v>на выполнение функций органами местного самоуправления по соглашениям по формированию, исполнению, контролю бюджета сельских территорий 572,4</c:v>
                </c:pt>
                <c:pt idx="5">
                  <c:v>на выполнение органами МСУ отдельных гос. полномочий по организации проведения отдельных мероприятий по предупреждению и ликвидации болезней 67,3</c:v>
                </c:pt>
                <c:pt idx="6">
                  <c:v>на осуществление отдельных полномочий по вопросам гос. поддержки граждан, ведущих личное подсобное хозяйство 810,0</c:v>
                </c:pt>
                <c:pt idx="7">
                  <c:v>на осуществление отдельных полномочий по установлению регулируемых тарифов на перевозки пассажиров и багажа автомобильным транспортом по муниципальным маршрутам 205,8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30470.5</c:v>
                </c:pt>
                <c:pt idx="1">
                  <c:v>578.70000000000005</c:v>
                </c:pt>
                <c:pt idx="2">
                  <c:v>888.9</c:v>
                </c:pt>
                <c:pt idx="3">
                  <c:v>520.79999999999995</c:v>
                </c:pt>
                <c:pt idx="4">
                  <c:v>572.4</c:v>
                </c:pt>
                <c:pt idx="5">
                  <c:v>67.3</c:v>
                </c:pt>
                <c:pt idx="6">
                  <c:v>810</c:v>
                </c:pt>
                <c:pt idx="7">
                  <c:v>205.8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4"/>
        <c:holeSize val="50"/>
      </c:doughnutChart>
      <c:spPr>
        <a:gradFill flip="none"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59688662643086809"/>
          <c:y val="0"/>
          <c:w val="0.39425742998373137"/>
          <c:h val="0.98804076638946847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dirty="0">
                <a:solidFill>
                  <a:schemeClr val="tx1"/>
                </a:solidFill>
              </a:rPr>
              <a:t>2019</a:t>
            </a:r>
          </a:p>
        </c:rich>
      </c:tx>
      <c:layout>
        <c:manualLayout>
          <c:xMode val="edge"/>
          <c:yMode val="edge"/>
          <c:x val="0.48476860103347802"/>
          <c:y val="9.403926714783224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74"/>
          <c:w val="0.81154471885706203"/>
          <c:h val="0.63866316441030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28F85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258813.8</c:v>
                </c:pt>
                <c:pt idx="1">
                  <c:v>24707.9</c:v>
                </c:pt>
                <c:pt idx="2">
                  <c:v>56903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dirty="0">
                <a:solidFill>
                  <a:schemeClr val="tx1"/>
                </a:solidFill>
              </a:rPr>
              <a:t>2020</a:t>
            </a:r>
          </a:p>
        </c:rich>
      </c:tx>
      <c:layout>
        <c:manualLayout>
          <c:xMode val="edge"/>
          <c:yMode val="edge"/>
          <c:x val="0.50269980864780917"/>
          <c:y val="8.100538432237688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77875298691072"/>
          <c:y val="0.28358059421969001"/>
          <c:w val="0.83161855491169867"/>
          <c:h val="0.64146850393700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28F85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253301</c:v>
                </c:pt>
                <c:pt idx="1">
                  <c:v>25368</c:v>
                </c:pt>
                <c:pt idx="2">
                  <c:v>53331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dirty="0">
                <a:solidFill>
                  <a:schemeClr val="tx1"/>
                </a:solidFill>
              </a:rPr>
              <a:t>2021</a:t>
            </a:r>
          </a:p>
        </c:rich>
      </c:tx>
      <c:layout>
        <c:manualLayout>
          <c:xMode val="edge"/>
          <c:yMode val="edge"/>
          <c:x val="0.49307514776695965"/>
          <c:y val="7.65143579931329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9495708144"/>
          <c:y val="0.24525055586647107"/>
          <c:w val="0.75215508509846818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28F85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1.1845796409458688E-2"/>
                  <c:y val="3.52871220486137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252326.9</c:v>
                </c:pt>
                <c:pt idx="1">
                  <c:v>26020</c:v>
                </c:pt>
                <c:pt idx="2">
                  <c:v>54130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05271363291156E-4"/>
          <c:y val="1.2549418628282424E-4"/>
          <c:w val="0.99677164741258262"/>
          <c:h val="0.984693096431019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rgbClr val="37ED81"/>
              </a:solidFill>
            </c:spPr>
          </c:dPt>
          <c:dPt>
            <c:idx val="3"/>
            <c:bubble3D val="0"/>
            <c:spPr>
              <a:solidFill>
                <a:srgbClr val="0000CC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Pt>
            <c:idx val="5"/>
            <c:bubble3D val="0"/>
            <c:explosion val="6"/>
            <c:spPr>
              <a:solidFill>
                <a:srgbClr val="FA345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B9F6F9"/>
              </a:solidFill>
            </c:spPr>
          </c:dPt>
          <c:dPt>
            <c:idx val="9"/>
            <c:bubble3D val="0"/>
            <c:spPr>
              <a:solidFill>
                <a:srgbClr val="FFCCCC"/>
              </a:solidFill>
            </c:spPr>
          </c:dPt>
          <c:dPt>
            <c:idx val="10"/>
            <c:bubble3D val="0"/>
            <c:spPr>
              <a:solidFill>
                <a:srgbClr val="D52BB5"/>
              </a:solidFill>
            </c:spPr>
          </c:dPt>
          <c:dLbls>
            <c:dLbl>
              <c:idx val="1"/>
              <c:layout>
                <c:manualLayout>
                  <c:x val="0.15709399775252658"/>
                  <c:y val="8.57238762088765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402046402858697E-2"/>
                  <c:y val="0.14672861551968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455361061885656E-3"/>
                  <c:y val="0.142424046379670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2282496844612897E-3"/>
                  <c:y val="-0.311231340149197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8459237680330602E-2"/>
                  <c:y val="0.157011687048322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7202123261349832E-2"/>
                  <c:y val="-0.423586742394476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"/>
                  <c:y val="-0.274615828593570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6744523832506769E-4"/>
                  <c:y val="0.495473063968502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6855606663011943"/>
                  <c:y val="3.2883880110881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Единый налог на вмененный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при пользовании природными ресурсами</c:v>
                </c:pt>
                <c:pt idx="7">
                  <c:v>Доходы от продажи </c:v>
                </c:pt>
                <c:pt idx="8">
                  <c:v>Штрафы, санкции, возмещение ущерба</c:v>
                </c:pt>
                <c:pt idx="9">
                  <c:v>Доходы от озания планых услуг</c:v>
                </c:pt>
                <c:pt idx="1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14316</c:v>
                </c:pt>
                <c:pt idx="1">
                  <c:v>3047.9</c:v>
                </c:pt>
                <c:pt idx="2">
                  <c:v>3360</c:v>
                </c:pt>
                <c:pt idx="3">
                  <c:v>3400</c:v>
                </c:pt>
                <c:pt idx="4">
                  <c:v>510</c:v>
                </c:pt>
                <c:pt idx="5">
                  <c:v>46020</c:v>
                </c:pt>
                <c:pt idx="6">
                  <c:v>7</c:v>
                </c:pt>
                <c:pt idx="7">
                  <c:v>165</c:v>
                </c:pt>
                <c:pt idx="8">
                  <c:v>2817</c:v>
                </c:pt>
                <c:pt idx="9">
                  <c:v>7752</c:v>
                </c:pt>
                <c:pt idx="10">
                  <c:v>216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84556639144885"/>
          <c:y val="2.6216994408028754E-2"/>
          <c:w val="0.64245786150229012"/>
          <c:h val="0.83169159979375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7.0833333333333331E-2"/>
                  <c:y val="-6.2500000000000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779337074562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Регулярные платежи за пользование недрами при пользовании недрами на территории РФ</c:v>
                </c:pt>
                <c:pt idx="5">
                  <c:v>Денежные взыскания (штрафы) за нарушение законодательства о налогах и сборах</c:v>
                </c:pt>
                <c:pt idx="6">
                  <c:v>Государственная пошлина</c:v>
                </c:pt>
                <c:pt idx="7">
                  <c:v>Всего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14316</c:v>
                </c:pt>
                <c:pt idx="1">
                  <c:v>3047.9</c:v>
                </c:pt>
                <c:pt idx="2">
                  <c:v>3400</c:v>
                </c:pt>
                <c:pt idx="3">
                  <c:v>3360</c:v>
                </c:pt>
                <c:pt idx="4">
                  <c:v>7</c:v>
                </c:pt>
                <c:pt idx="5">
                  <c:v>67</c:v>
                </c:pt>
                <c:pt idx="6">
                  <c:v>510</c:v>
                </c:pt>
                <c:pt idx="7">
                  <c:v>24707.9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01.11.2018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1.8750000000000083E-2"/>
                  <c:y val="-3.1249999999999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Регулярные платежи за пользование недрами при пользовании недрами на территории РФ</c:v>
                </c:pt>
                <c:pt idx="5">
                  <c:v>Денежные взыскания (штрафы) за нарушение законодательства о налогах и сборах</c:v>
                </c:pt>
                <c:pt idx="6">
                  <c:v>Государственная пошлина</c:v>
                </c:pt>
                <c:pt idx="7">
                  <c:v>Всего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14268</c:v>
                </c:pt>
                <c:pt idx="1">
                  <c:v>3047.9</c:v>
                </c:pt>
                <c:pt idx="2">
                  <c:v>3200</c:v>
                </c:pt>
                <c:pt idx="3">
                  <c:v>3192</c:v>
                </c:pt>
                <c:pt idx="4">
                  <c:v>10</c:v>
                </c:pt>
                <c:pt idx="5">
                  <c:v>65</c:v>
                </c:pt>
                <c:pt idx="6">
                  <c:v>640</c:v>
                </c:pt>
                <c:pt idx="7">
                  <c:v>24422.9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481024"/>
        <c:axId val="30536448"/>
      </c:barChart>
      <c:catAx>
        <c:axId val="304810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536448"/>
        <c:crosses val="autoZero"/>
        <c:auto val="1"/>
        <c:lblAlgn val="ctr"/>
        <c:lblOffset val="100"/>
        <c:noMultiLvlLbl val="0"/>
      </c:catAx>
      <c:valAx>
        <c:axId val="305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481024"/>
        <c:crosses val="autoZero"/>
        <c:crossBetween val="between"/>
      </c:valAx>
      <c:spPr>
        <a:solidFill>
          <a:schemeClr val="bg2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6.3424524646313041E-3"/>
          <c:y val="0.807046011981575"/>
          <c:w val="0.33059041316999138"/>
          <c:h val="0.17938711937989793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4">
          <a:satMod val="150000"/>
        </a:schemeClr>
      </a:solidFill>
      <a:prstDash val="solid"/>
    </a:ln>
    <a:effectLst>
      <a:outerShdw blurRad="65500" dist="381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67572202122462"/>
          <c:y val="0.11175610117394363"/>
          <c:w val="0.49665604787873818"/>
          <c:h val="0.86129859028009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0"/>
                  <c:y val="4.1642749571035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находящееся в муниципальной собственности</c:v>
                </c:pt>
                <c:pt idx="1">
                  <c:v>Плата за негативное воздействии на окружающую среду</c:v>
                </c:pt>
                <c:pt idx="2">
                  <c:v>Доходы от оказание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Всего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46020</c:v>
                </c:pt>
                <c:pt idx="1">
                  <c:v>216</c:v>
                </c:pt>
                <c:pt idx="2">
                  <c:v>7752</c:v>
                </c:pt>
                <c:pt idx="3">
                  <c:v>165</c:v>
                </c:pt>
                <c:pt idx="4">
                  <c:v>2750</c:v>
                </c:pt>
                <c:pt idx="5">
                  <c:v>56903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01.11.2018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0"/>
                  <c:y val="7.348720512535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находящееся в муниципальной собственности</c:v>
                </c:pt>
                <c:pt idx="1">
                  <c:v>Плата за негативное воздействии на окружающую среду</c:v>
                </c:pt>
                <c:pt idx="2">
                  <c:v>Доходы от оказание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Всего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General">
                  <c:v>45190</c:v>
                </c:pt>
                <c:pt idx="1">
                  <c:v>323</c:v>
                </c:pt>
                <c:pt idx="2" formatCode="General">
                  <c:v>7197.5</c:v>
                </c:pt>
                <c:pt idx="3" formatCode="General">
                  <c:v>10357</c:v>
                </c:pt>
                <c:pt idx="4" formatCode="General">
                  <c:v>1610</c:v>
                </c:pt>
                <c:pt idx="5" formatCode="General">
                  <c:v>64677.5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27392"/>
        <c:axId val="21228928"/>
      </c:barChart>
      <c:catAx>
        <c:axId val="212273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228928"/>
        <c:crosses val="autoZero"/>
        <c:auto val="1"/>
        <c:lblAlgn val="ctr"/>
        <c:lblOffset val="100"/>
        <c:noMultiLvlLbl val="0"/>
      </c:catAx>
      <c:valAx>
        <c:axId val="21228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27392"/>
        <c:crosses val="autoZero"/>
        <c:crossBetween val="between"/>
      </c:valAx>
      <c:spPr>
        <a:solidFill>
          <a:schemeClr val="bg2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accent4">
          <a:satMod val="150000"/>
        </a:schemeClr>
      </a:solidFill>
      <a:prstDash val="solid"/>
    </a:ln>
    <a:effectLst>
      <a:outerShdw blurRad="65500" dist="38100" dir="5400000" rotWithShape="0">
        <a:srgbClr val="000000">
          <a:alpha val="40000"/>
        </a:srgbClr>
      </a:outerShdw>
    </a:effectLst>
  </c:spPr>
  <c:txPr>
    <a:bodyPr/>
    <a:lstStyle/>
    <a:p>
      <a:pPr>
        <a:defRPr sz="1600" b="1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2"/>
        </a:solidFill>
      </c:spPr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836566073537175E-2"/>
                  <c:y val="-4.4970270048242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7820880980495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836566073537127E-2"/>
                  <c:y val="-4.4970270048242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539551390528936E-2"/>
                  <c:y val="-8.994054009648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Оценка 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106823.8</c:v>
                </c:pt>
                <c:pt idx="1">
                  <c:v>104746.3</c:v>
                </c:pt>
                <c:pt idx="2">
                  <c:v>99852.5</c:v>
                </c:pt>
                <c:pt idx="3">
                  <c:v>98774.1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999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1666666666666664E-2"/>
                  <c:y val="-3.6078842619949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Оценка 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155297.4</c:v>
                </c:pt>
                <c:pt idx="1">
                  <c:v>153372.4</c:v>
                </c:pt>
                <c:pt idx="2">
                  <c:v>152753.4</c:v>
                </c:pt>
                <c:pt idx="3">
                  <c:v>152857.70000000001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6794164647461834E-3"/>
                  <c:y val="-7.6800014730419204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Оценка 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9947.2999999999993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083333333333359E-2"/>
                  <c:y val="-0.11854476860840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16666666666666E-2"/>
                  <c:y val="-9.277416673701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968497543918756E-4"/>
                  <c:y val="-9.4847965077575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88058732033067E-2"/>
                  <c:y val="-9.287670922435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Оценка 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658.1</c:v>
                </c:pt>
                <c:pt idx="1">
                  <c:v>695.1</c:v>
                </c:pt>
                <c:pt idx="2" formatCode="0.00">
                  <c:v>695.1</c:v>
                </c:pt>
                <c:pt idx="3" formatCode="0.00">
                  <c:v>695.1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3982592"/>
        <c:axId val="84000768"/>
        <c:axId val="0"/>
      </c:bar3DChart>
      <c:catAx>
        <c:axId val="839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4000768"/>
        <c:crosses val="autoZero"/>
        <c:auto val="1"/>
        <c:lblAlgn val="ctr"/>
        <c:lblOffset val="100"/>
        <c:noMultiLvlLbl val="0"/>
      </c:catAx>
      <c:valAx>
        <c:axId val="8400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39825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dirty="0" smtClean="0"/>
              <a:t>201</a:t>
            </a:r>
            <a:r>
              <a:rPr lang="ru-RU" dirty="0" smtClean="0"/>
              <a:t>9</a:t>
            </a:r>
            <a:endParaRPr lang="en-US" dirty="0"/>
          </a:p>
        </c:rich>
      </c:tx>
      <c:layout>
        <c:manualLayout>
          <c:xMode val="edge"/>
          <c:yMode val="edge"/>
          <c:x val="2.662825475531953E-2"/>
          <c:y val="4.1350791346694143E-2"/>
        </c:manualLayout>
      </c:layout>
      <c:overlay val="0"/>
      <c:spPr>
        <a:solidFill>
          <a:srgbClr val="FFFFCC"/>
        </a:solidFill>
        <a:scene3d>
          <a:camera prst="orthographicFront"/>
          <a:lightRig rig="threePt" dir="t"/>
        </a:scene3d>
        <a:sp3d>
          <a:bevelT w="152400" h="50800" prst="softRound"/>
        </a:sp3d>
      </c:spPr>
    </c:title>
    <c:autoTitleDeleted val="0"/>
    <c:view3D>
      <c:rotX val="30"/>
      <c:rotY val="15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35158666580909E-2"/>
          <c:y val="8.2051297059374417E-2"/>
          <c:w val="0.94945746768877581"/>
          <c:h val="0.85118694076726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bubble3D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explosion val="4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Коммунальное хозяйство</c:v>
                </c:pt>
                <c:pt idx="2">
                  <c:v>Образование</c:v>
                </c:pt>
                <c:pt idx="3">
                  <c:v>Культура</c:v>
                </c:pt>
                <c:pt idx="4">
                  <c:v>Национальная экономика</c:v>
                </c:pt>
                <c:pt idx="5">
                  <c:v>Социальная политика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53622.2</c:v>
                </c:pt>
                <c:pt idx="1">
                  <c:v>5220</c:v>
                </c:pt>
                <c:pt idx="2">
                  <c:v>251286.7</c:v>
                </c:pt>
                <c:pt idx="3">
                  <c:v>24076.400000000001</c:v>
                </c:pt>
                <c:pt idx="4">
                  <c:v>6311</c:v>
                </c:pt>
                <c:pt idx="5">
                  <c:v>2629</c:v>
                </c:pt>
                <c:pt idx="6">
                  <c:v>1360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МУНИЦИПАЛЬНОГО ОБРАЗОВАНИЯ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МУНИЦИПАЛЬНОГО ОБРАЗОВАНИЯ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МУНИЦИПАЛЬНОГО ОБРАЗОВАНИЯ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МУНИЦИПАЛЬНОГО ОБРАЗОВАНИЯ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МУНИЦИПАЛЬНОГО ОБРАЗОВАНИЯ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213477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E8420883-4D6A-43DE-9008-C350CD83A9E8}" type="presOf" srcId="{1F9A309A-9FC0-485D-BD9D-D3AA06914A86}" destId="{43434E4B-C4FB-4DAC-9533-71DBE9279538}" srcOrd="0" destOrd="0" presId="urn:microsoft.com/office/officeart/2005/8/layout/cycle5"/>
    <dgm:cxn modelId="{361CE35D-F570-45DB-B321-92EA7E75DD5A}" type="presOf" srcId="{3E04EBF9-6BCF-4C97-97CC-16053D8ADECA}" destId="{D76CEF15-AD37-4FF7-A9D9-F30101483B47}" srcOrd="0" destOrd="0" presId="urn:microsoft.com/office/officeart/2005/8/layout/cycle5"/>
    <dgm:cxn modelId="{226BC8BE-8938-457F-856B-A360A7FA13D7}" type="presOf" srcId="{83D8F672-682C-4EEF-83C3-46A0F47A1E51}" destId="{2C814299-90FC-466A-8C27-58BBE7C3AD9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0699E788-F362-4DD7-BFC5-F5F21C829878}" type="presOf" srcId="{99AA82BB-5D7A-4078-8B23-18C254D0DC4B}" destId="{529DDF86-EE24-4644-BF9F-F7994B1A08DB}" srcOrd="0" destOrd="0" presId="urn:microsoft.com/office/officeart/2005/8/layout/cycle5"/>
    <dgm:cxn modelId="{F9B14AB1-B300-4B91-B5F9-F292B6610AAC}" type="presOf" srcId="{181EA984-4962-4DC5-8CDA-71251781BB72}" destId="{6B2E63ED-B4B9-4312-8B34-C6298E61E31E}" srcOrd="0" destOrd="0" presId="urn:microsoft.com/office/officeart/2005/8/layout/cycle5"/>
    <dgm:cxn modelId="{CAFB88E6-0672-4144-8B09-021DD6DB8681}" type="presOf" srcId="{FD2A65F7-0EFD-427A-9350-4EE82EF8A3A3}" destId="{E20084B0-DED3-4DEB-8998-F77FEE57635D}" srcOrd="0" destOrd="0" presId="urn:microsoft.com/office/officeart/2005/8/layout/cycle5"/>
    <dgm:cxn modelId="{06BD815C-144F-4BFB-AB23-E5EB0BE08B88}" type="presOf" srcId="{1B6EB8D1-E4C2-40F7-BAF0-BED45F5C904D}" destId="{37B34B6A-4DCE-4DE3-951A-2EF6B41DAEEC}" srcOrd="0" destOrd="0" presId="urn:microsoft.com/office/officeart/2005/8/layout/cycle5"/>
    <dgm:cxn modelId="{DCEA7891-D807-439A-8028-F5728BA2FFE2}" type="presOf" srcId="{CE6B3773-E288-4ED6-8D2D-7A94A1E9116E}" destId="{B61698C4-7017-4D89-87F7-56075D701F9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B8D3961D-8EE0-4E75-9F48-40C9F8F36CDC}" type="presOf" srcId="{2F3150F9-E42C-4C20-8C2E-D3A5F4293F34}" destId="{26BC9EC0-F33D-4C53-893E-E607BC23B588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9CA36EB7-ABBE-4AC8-9137-EEFC10AE1E52}" type="presOf" srcId="{8FBAAD1B-5BAC-4AC0-8BA9-6D0621EB872A}" destId="{5C1B40A2-C95B-481E-9090-4B7BCF3B56CE}" srcOrd="0" destOrd="0" presId="urn:microsoft.com/office/officeart/2005/8/layout/cycle5"/>
    <dgm:cxn modelId="{BE2266E3-B2CB-4555-9267-6401DD2E7CA4}" type="presOf" srcId="{724D7F1B-A1E0-49D7-BF3E-FEFCD1C743CE}" destId="{A54D8CAD-B47B-492A-A92F-69E42EBB0CBD}" srcOrd="0" destOrd="0" presId="urn:microsoft.com/office/officeart/2005/8/layout/cycle5"/>
    <dgm:cxn modelId="{244EFA26-911C-4FBE-B9CE-216436EC5611}" type="presOf" srcId="{443ECAFA-A6D7-41FF-AC7E-E0473AEE9907}" destId="{18E1BD14-653F-47B3-BB46-667C8FB2497F}" srcOrd="0" destOrd="0" presId="urn:microsoft.com/office/officeart/2005/8/layout/cycle5"/>
    <dgm:cxn modelId="{CF5C24CD-9114-4729-A295-ADDD3CAB3612}" type="presOf" srcId="{AC3117F4-22F7-4278-9E67-6CE483EEA235}" destId="{644BD4D3-8D2A-489F-BC0B-191B4AEF9533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3902864A-4CD2-471C-9C1A-120A545FB1A1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40BDD40D-983A-4B16-822C-4EF649455D7F}" type="presOf" srcId="{8BA3E322-4EFF-422F-8958-15FC13EBBE0A}" destId="{F93ECD45-54D8-465B-A0C2-914295F3C5BD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221A092E-E851-4306-9DB7-D8A5F9BA94DC}" type="presOf" srcId="{CBBE3567-C6F7-4BAB-9067-FDC8A32F0041}" destId="{191E1915-7B43-453A-9B3B-8BE365BAB7F0}" srcOrd="0" destOrd="0" presId="urn:microsoft.com/office/officeart/2005/8/layout/cycle5"/>
    <dgm:cxn modelId="{3BA36226-8D72-4854-8E7E-15A6559E46CE}" type="presOf" srcId="{582979A8-C384-483D-9063-70433550210F}" destId="{03867FA4-A613-4921-92BD-CBD0DE5AF6C1}" srcOrd="0" destOrd="0" presId="urn:microsoft.com/office/officeart/2005/8/layout/cycle5"/>
    <dgm:cxn modelId="{29F6B4C8-C511-4EF4-9C5E-ED966541A9B7}" type="presParOf" srcId="{5C1B40A2-C95B-481E-9090-4B7BCF3B56CE}" destId="{18E1BD14-653F-47B3-BB46-667C8FB2497F}" srcOrd="0" destOrd="0" presId="urn:microsoft.com/office/officeart/2005/8/layout/cycle5"/>
    <dgm:cxn modelId="{A0468E28-5F10-43E2-9E56-592BB3B4E841}" type="presParOf" srcId="{5C1B40A2-C95B-481E-9090-4B7BCF3B56CE}" destId="{63F2586D-5C2A-47F2-8FBF-D647F1535402}" srcOrd="1" destOrd="0" presId="urn:microsoft.com/office/officeart/2005/8/layout/cycle5"/>
    <dgm:cxn modelId="{558E0742-048F-42BF-BA61-4D534B7EED6C}" type="presParOf" srcId="{5C1B40A2-C95B-481E-9090-4B7BCF3B56CE}" destId="{43434E4B-C4FB-4DAC-9533-71DBE9279538}" srcOrd="2" destOrd="0" presId="urn:microsoft.com/office/officeart/2005/8/layout/cycle5"/>
    <dgm:cxn modelId="{143E92B2-B636-4B54-AE5C-5A1CBEA2BE82}" type="presParOf" srcId="{5C1B40A2-C95B-481E-9090-4B7BCF3B56CE}" destId="{A54D8CAD-B47B-492A-A92F-69E42EBB0CBD}" srcOrd="3" destOrd="0" presId="urn:microsoft.com/office/officeart/2005/8/layout/cycle5"/>
    <dgm:cxn modelId="{709DFB0E-02F3-44B0-87C9-1CA6979798C3}" type="presParOf" srcId="{5C1B40A2-C95B-481E-9090-4B7BCF3B56CE}" destId="{C1BE9F86-1024-42B7-8000-210EB09C538A}" srcOrd="4" destOrd="0" presId="urn:microsoft.com/office/officeart/2005/8/layout/cycle5"/>
    <dgm:cxn modelId="{F7A5817B-012D-4E0C-B54F-9D05513FEB0D}" type="presParOf" srcId="{5C1B40A2-C95B-481E-9090-4B7BCF3B56CE}" destId="{F93ECD45-54D8-465B-A0C2-914295F3C5BD}" srcOrd="5" destOrd="0" presId="urn:microsoft.com/office/officeart/2005/8/layout/cycle5"/>
    <dgm:cxn modelId="{1CA5079C-18C6-4D1C-863F-6950905133D7}" type="presParOf" srcId="{5C1B40A2-C95B-481E-9090-4B7BCF3B56CE}" destId="{D76CEF15-AD37-4FF7-A9D9-F30101483B47}" srcOrd="6" destOrd="0" presId="urn:microsoft.com/office/officeart/2005/8/layout/cycle5"/>
    <dgm:cxn modelId="{D2319514-0AF7-407E-A1E4-854037F2616F}" type="presParOf" srcId="{5C1B40A2-C95B-481E-9090-4B7BCF3B56CE}" destId="{89825730-0866-4745-85D0-1D1DCFBF2A18}" srcOrd="7" destOrd="0" presId="urn:microsoft.com/office/officeart/2005/8/layout/cycle5"/>
    <dgm:cxn modelId="{40363AC2-2E27-4DC5-8A0D-9FA44BF0307C}" type="presParOf" srcId="{5C1B40A2-C95B-481E-9090-4B7BCF3B56CE}" destId="{DA554C6D-A2BD-4B94-802C-6C55DB9F2BF8}" srcOrd="8" destOrd="0" presId="urn:microsoft.com/office/officeart/2005/8/layout/cycle5"/>
    <dgm:cxn modelId="{D02A6ADB-A172-42E8-8F2B-752F8562985A}" type="presParOf" srcId="{5C1B40A2-C95B-481E-9090-4B7BCF3B56CE}" destId="{644BD4D3-8D2A-489F-BC0B-191B4AEF9533}" srcOrd="9" destOrd="0" presId="urn:microsoft.com/office/officeart/2005/8/layout/cycle5"/>
    <dgm:cxn modelId="{4B2A8D3A-C964-492B-B18D-7812597F0BC9}" type="presParOf" srcId="{5C1B40A2-C95B-481E-9090-4B7BCF3B56CE}" destId="{DAC3B005-4E2A-4348-9B77-486F2914FE10}" srcOrd="10" destOrd="0" presId="urn:microsoft.com/office/officeart/2005/8/layout/cycle5"/>
    <dgm:cxn modelId="{2AE4F253-CC6A-4AB5-B91B-9A2E21A27E40}" type="presParOf" srcId="{5C1B40A2-C95B-481E-9090-4B7BCF3B56CE}" destId="{2C814299-90FC-466A-8C27-58BBE7C3AD9B}" srcOrd="11" destOrd="0" presId="urn:microsoft.com/office/officeart/2005/8/layout/cycle5"/>
    <dgm:cxn modelId="{0E14DF9E-FB99-470B-90B6-7063C44752EB}" type="presParOf" srcId="{5C1B40A2-C95B-481E-9090-4B7BCF3B56CE}" destId="{03867FA4-A613-4921-92BD-CBD0DE5AF6C1}" srcOrd="12" destOrd="0" presId="urn:microsoft.com/office/officeart/2005/8/layout/cycle5"/>
    <dgm:cxn modelId="{6A732A3C-5DD4-4E51-8A5E-C8193016A223}" type="presParOf" srcId="{5C1B40A2-C95B-481E-9090-4B7BCF3B56CE}" destId="{A543EB03-7087-4967-BA16-52B020590675}" srcOrd="13" destOrd="0" presId="urn:microsoft.com/office/officeart/2005/8/layout/cycle5"/>
    <dgm:cxn modelId="{A2772F5B-9E63-47C8-B353-014834AFD57C}" type="presParOf" srcId="{5C1B40A2-C95B-481E-9090-4B7BCF3B56CE}" destId="{191E1915-7B43-453A-9B3B-8BE365BAB7F0}" srcOrd="14" destOrd="0" presId="urn:microsoft.com/office/officeart/2005/8/layout/cycle5"/>
    <dgm:cxn modelId="{240C6CF0-BA53-472D-B8A9-5FAAA518954B}" type="presParOf" srcId="{5C1B40A2-C95B-481E-9090-4B7BCF3B56CE}" destId="{529DDF86-EE24-4644-BF9F-F7994B1A08DB}" srcOrd="15" destOrd="0" presId="urn:microsoft.com/office/officeart/2005/8/layout/cycle5"/>
    <dgm:cxn modelId="{B60C1A97-3E1E-427C-97C1-6B35FA208992}" type="presParOf" srcId="{5C1B40A2-C95B-481E-9090-4B7BCF3B56CE}" destId="{273D6908-0A8E-4F45-889A-67CE25D68E3E}" srcOrd="16" destOrd="0" presId="urn:microsoft.com/office/officeart/2005/8/layout/cycle5"/>
    <dgm:cxn modelId="{95FB0E49-04E8-4438-8AF1-32E859B0D836}" type="presParOf" srcId="{5C1B40A2-C95B-481E-9090-4B7BCF3B56CE}" destId="{B61698C4-7017-4D89-87F7-56075D701F9E}" srcOrd="17" destOrd="0" presId="urn:microsoft.com/office/officeart/2005/8/layout/cycle5"/>
    <dgm:cxn modelId="{FA990537-D91A-406D-A348-ACDB6EB79D20}" type="presParOf" srcId="{5C1B40A2-C95B-481E-9090-4B7BCF3B56CE}" destId="{E20084B0-DED3-4DEB-8998-F77FEE57635D}" srcOrd="18" destOrd="0" presId="urn:microsoft.com/office/officeart/2005/8/layout/cycle5"/>
    <dgm:cxn modelId="{4F87E918-E584-455B-9CCA-6ABE572F3799}" type="presParOf" srcId="{5C1B40A2-C95B-481E-9090-4B7BCF3B56CE}" destId="{284E5A02-1953-4AC1-8DE5-B9171905FABE}" srcOrd="19" destOrd="0" presId="urn:microsoft.com/office/officeart/2005/8/layout/cycle5"/>
    <dgm:cxn modelId="{EBB6F089-C92C-49AA-8202-5D7E3BC53B23}" type="presParOf" srcId="{5C1B40A2-C95B-481E-9090-4B7BCF3B56CE}" destId="{37B34B6A-4DCE-4DE3-951A-2EF6B41DAEEC}" srcOrd="20" destOrd="0" presId="urn:microsoft.com/office/officeart/2005/8/layout/cycle5"/>
    <dgm:cxn modelId="{E0C8E1BD-8EDC-41EA-87C6-277CE44F43D8}" type="presParOf" srcId="{5C1B40A2-C95B-481E-9090-4B7BCF3B56CE}" destId="{26BC9EC0-F33D-4C53-893E-E607BC23B588}" srcOrd="21" destOrd="0" presId="urn:microsoft.com/office/officeart/2005/8/layout/cycle5"/>
    <dgm:cxn modelId="{8D413D17-2335-4A39-8F20-0631D248C9E2}" type="presParOf" srcId="{5C1B40A2-C95B-481E-9090-4B7BCF3B56CE}" destId="{AAF36583-BB7F-476C-A980-E0851D9947DB}" srcOrd="22" destOrd="0" presId="urn:microsoft.com/office/officeart/2005/8/layout/cycle5"/>
    <dgm:cxn modelId="{7AB8BF6A-B4AF-4FD1-B5FF-9F519CCD9950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4080,5 тыс. руб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FCCFF"/>
        </a:soli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344505,2 тыс. 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66FF99"/>
        </a:soli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6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340424,7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тыс. 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6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AFE020-9282-4C1E-8C8E-1FA5E11016EE}" type="pres">
      <dgm:prSet presAssocID="{814D4CAD-5CF5-42B1-A738-D74DFEA5FFB4}" presName="rootComposite1" presStyleCnt="0"/>
      <dgm:spPr/>
      <dgm:t>
        <a:bodyPr/>
        <a:lstStyle/>
        <a:p>
          <a:endParaRPr lang="ru-RU"/>
        </a:p>
      </dgm:t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  <dgm:t>
        <a:bodyPr/>
        <a:lstStyle/>
        <a:p>
          <a:endParaRPr lang="ru-RU"/>
        </a:p>
      </dgm:t>
    </dgm:pt>
    <dgm:pt modelId="{5875A817-D721-4C08-B9AF-A2DB43FF7128}" type="pres">
      <dgm:prSet presAssocID="{814D4CAD-5CF5-42B1-A738-D74DFEA5FFB4}" presName="hierChild3" presStyleCnt="0"/>
      <dgm:spPr/>
      <dgm:t>
        <a:bodyPr/>
        <a:lstStyle/>
        <a:p>
          <a:endParaRPr lang="ru-RU"/>
        </a:p>
      </dgm:t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5359DC-CE19-4313-A273-A9F71B41186B}" type="pres">
      <dgm:prSet presAssocID="{D7F3CA62-3240-4386-9FE9-4B857EA25710}" presName="rootComposite1" presStyleCnt="0"/>
      <dgm:spPr/>
      <dgm:t>
        <a:bodyPr/>
        <a:lstStyle/>
        <a:p>
          <a:endParaRPr lang="ru-RU"/>
        </a:p>
      </dgm:t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807" custLinFactNeighborY="-506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  <dgm:t>
        <a:bodyPr/>
        <a:lstStyle/>
        <a:p>
          <a:endParaRPr lang="ru-RU"/>
        </a:p>
      </dgm:t>
    </dgm:pt>
    <dgm:pt modelId="{4D93DF5E-526B-4717-9183-93B2050740B6}" type="pres">
      <dgm:prSet presAssocID="{D7F3CA62-3240-4386-9FE9-4B857EA25710}" presName="hierChild3" presStyleCnt="0"/>
      <dgm:spPr/>
      <dgm:t>
        <a:bodyPr/>
        <a:lstStyle/>
        <a:p>
          <a:endParaRPr lang="ru-RU"/>
        </a:p>
      </dgm:t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A7C1492-AC4F-4416-8FAE-4D4E38870E01}" type="pres">
      <dgm:prSet presAssocID="{36646E02-E6B2-459D-94C0-C11EACEEBCBA}" presName="rootComposite1" presStyleCnt="0"/>
      <dgm:spPr/>
      <dgm:t>
        <a:bodyPr/>
        <a:lstStyle/>
        <a:p>
          <a:endParaRPr lang="ru-RU"/>
        </a:p>
      </dgm:t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5" custLinFactNeighborX="-212080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  <dgm:t>
        <a:bodyPr/>
        <a:lstStyle/>
        <a:p>
          <a:endParaRPr lang="ru-RU"/>
        </a:p>
      </dgm:t>
    </dgm:pt>
    <dgm:pt modelId="{92BC769A-5E70-431B-A5C2-E309A0AF46AF}" type="pres">
      <dgm:prSet presAssocID="{36646E02-E6B2-459D-94C0-C11EACEEBCBA}" presName="hierChild3" presStyleCnt="0"/>
      <dgm:spPr/>
      <dgm:t>
        <a:bodyPr/>
        <a:lstStyle/>
        <a:p>
          <a:endParaRPr lang="ru-RU"/>
        </a:p>
      </dgm:t>
    </dgm:pt>
  </dgm:ptLst>
  <dgm:cxnLst>
    <dgm:cxn modelId="{24B29C3F-6908-4DAE-9201-0665AAAF5FC2}" type="presOf" srcId="{D7F3CA62-3240-4386-9FE9-4B857EA25710}" destId="{B3E35377-3712-4A1B-A884-B60A584EA619}" srcOrd="0" destOrd="0" presId="urn:microsoft.com/office/officeart/2005/8/layout/orgChart1"/>
    <dgm:cxn modelId="{33C71256-B89B-405B-90A1-70F4A402FD71}" type="presOf" srcId="{D7F3CA62-3240-4386-9FE9-4B857EA25710}" destId="{DB62BBAB-7AA4-4246-8804-8C6CCC8DDB58}" srcOrd="1" destOrd="0" presId="urn:microsoft.com/office/officeart/2005/8/layout/orgChart1"/>
    <dgm:cxn modelId="{3AFE5DC9-BB94-4024-AEA4-C1C9233350CD}" type="presOf" srcId="{814D4CAD-5CF5-42B1-A738-D74DFEA5FFB4}" destId="{8E79C9C7-A4D0-47C2-AE50-367BAF0D053F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3D7AAF16-7797-46E1-BE43-811369C8E741}" type="presOf" srcId="{814D4CAD-5CF5-42B1-A738-D74DFEA5FFB4}" destId="{F3BF6CAD-12EC-45BA-B25E-DEA28EBDEA7A}" srcOrd="0" destOrd="0" presId="urn:microsoft.com/office/officeart/2005/8/layout/orgChart1"/>
    <dgm:cxn modelId="{D5869D7F-37CB-49BC-BBB0-8DD4B2B9A983}" type="presOf" srcId="{36646E02-E6B2-459D-94C0-C11EACEEBCBA}" destId="{80BD2904-FE51-40C5-B54D-D24C4EF7460B}" srcOrd="0" destOrd="0" presId="urn:microsoft.com/office/officeart/2005/8/layout/orgChart1"/>
    <dgm:cxn modelId="{EAAF2540-0DD0-415C-8AEC-753400CA97CF}" type="presOf" srcId="{36646E02-E6B2-459D-94C0-C11EACEEBCBA}" destId="{1D285D2F-8812-44E0-9553-AEF8CF7AC85C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09FE1047-A049-408E-8165-BBC6E95D4647}" type="presOf" srcId="{FB3DF14D-5245-4592-A8EF-4D1E28FD8778}" destId="{A4EFF082-E379-4340-BDC0-C0275355A235}" srcOrd="0" destOrd="0" presId="urn:microsoft.com/office/officeart/2005/8/layout/orgChart1"/>
    <dgm:cxn modelId="{31DD5EE3-3254-4A71-8AF4-96C52EF835C4}" type="presParOf" srcId="{A4EFF082-E379-4340-BDC0-C0275355A235}" destId="{F2B801B7-2AF2-498C-8CCD-32CF3F482356}" srcOrd="0" destOrd="0" presId="urn:microsoft.com/office/officeart/2005/8/layout/orgChart1"/>
    <dgm:cxn modelId="{8312BF29-0FCF-4881-A3E7-69E5BDDCA159}" type="presParOf" srcId="{F2B801B7-2AF2-498C-8CCD-32CF3F482356}" destId="{A8AFE020-9282-4C1E-8C8E-1FA5E11016EE}" srcOrd="0" destOrd="0" presId="urn:microsoft.com/office/officeart/2005/8/layout/orgChart1"/>
    <dgm:cxn modelId="{C94F356F-E581-4FF6-BE3B-0ABDFF5982E8}" type="presParOf" srcId="{A8AFE020-9282-4C1E-8C8E-1FA5E11016EE}" destId="{F3BF6CAD-12EC-45BA-B25E-DEA28EBDEA7A}" srcOrd="0" destOrd="0" presId="urn:microsoft.com/office/officeart/2005/8/layout/orgChart1"/>
    <dgm:cxn modelId="{BB3D70B0-2E56-4BD8-BA52-AAE660F07AF8}" type="presParOf" srcId="{A8AFE020-9282-4C1E-8C8E-1FA5E11016EE}" destId="{8E79C9C7-A4D0-47C2-AE50-367BAF0D053F}" srcOrd="1" destOrd="0" presId="urn:microsoft.com/office/officeart/2005/8/layout/orgChart1"/>
    <dgm:cxn modelId="{DA92716D-6C26-428F-9218-4BE8CE83C22E}" type="presParOf" srcId="{F2B801B7-2AF2-498C-8CCD-32CF3F482356}" destId="{0037A5B5-700E-409B-9966-687C7D60823C}" srcOrd="1" destOrd="0" presId="urn:microsoft.com/office/officeart/2005/8/layout/orgChart1"/>
    <dgm:cxn modelId="{1FEA0D5C-843B-4D12-AE74-837DCB0CD46B}" type="presParOf" srcId="{F2B801B7-2AF2-498C-8CCD-32CF3F482356}" destId="{5875A817-D721-4C08-B9AF-A2DB43FF7128}" srcOrd="2" destOrd="0" presId="urn:microsoft.com/office/officeart/2005/8/layout/orgChart1"/>
    <dgm:cxn modelId="{765D8302-2B25-4D01-8889-A7B79CA2CD0E}" type="presParOf" srcId="{A4EFF082-E379-4340-BDC0-C0275355A235}" destId="{748E5DD2-337E-44E3-9C33-36949CFCEC3A}" srcOrd="1" destOrd="0" presId="urn:microsoft.com/office/officeart/2005/8/layout/orgChart1"/>
    <dgm:cxn modelId="{3651E9C1-4BAB-49AE-B49C-47C08273F558}" type="presParOf" srcId="{748E5DD2-337E-44E3-9C33-36949CFCEC3A}" destId="{7F5359DC-CE19-4313-A273-A9F71B41186B}" srcOrd="0" destOrd="0" presId="urn:microsoft.com/office/officeart/2005/8/layout/orgChart1"/>
    <dgm:cxn modelId="{6BF694A1-0340-4FC5-9E24-F2CD7D296823}" type="presParOf" srcId="{7F5359DC-CE19-4313-A273-A9F71B41186B}" destId="{B3E35377-3712-4A1B-A884-B60A584EA619}" srcOrd="0" destOrd="0" presId="urn:microsoft.com/office/officeart/2005/8/layout/orgChart1"/>
    <dgm:cxn modelId="{6B704077-34D6-4EA9-AAAE-24DF5BD2BB02}" type="presParOf" srcId="{7F5359DC-CE19-4313-A273-A9F71B41186B}" destId="{DB62BBAB-7AA4-4246-8804-8C6CCC8DDB58}" srcOrd="1" destOrd="0" presId="urn:microsoft.com/office/officeart/2005/8/layout/orgChart1"/>
    <dgm:cxn modelId="{4F442B0E-CCF9-4909-83B3-52737D2D7100}" type="presParOf" srcId="{748E5DD2-337E-44E3-9C33-36949CFCEC3A}" destId="{F240C4D5-1951-4407-941B-2C97F6898EFF}" srcOrd="1" destOrd="0" presId="urn:microsoft.com/office/officeart/2005/8/layout/orgChart1"/>
    <dgm:cxn modelId="{8E5EB488-1DE7-45CF-B3BD-7C585FD01015}" type="presParOf" srcId="{748E5DD2-337E-44E3-9C33-36949CFCEC3A}" destId="{4D93DF5E-526B-4717-9183-93B2050740B6}" srcOrd="2" destOrd="0" presId="urn:microsoft.com/office/officeart/2005/8/layout/orgChart1"/>
    <dgm:cxn modelId="{3D249639-4910-4216-A3EC-7A42D7548DAD}" type="presParOf" srcId="{A4EFF082-E379-4340-BDC0-C0275355A235}" destId="{0ACCDAF3-394D-4780-A269-A7DFD6571E7C}" srcOrd="2" destOrd="0" presId="urn:microsoft.com/office/officeart/2005/8/layout/orgChart1"/>
    <dgm:cxn modelId="{48B053AB-D8BF-44BB-8780-DC87F243191D}" type="presParOf" srcId="{0ACCDAF3-394D-4780-A269-A7DFD6571E7C}" destId="{5A7C1492-AC4F-4416-8FAE-4D4E38870E01}" srcOrd="0" destOrd="0" presId="urn:microsoft.com/office/officeart/2005/8/layout/orgChart1"/>
    <dgm:cxn modelId="{A8D171A8-0234-46B1-8391-8B3C04F3E7F8}" type="presParOf" srcId="{5A7C1492-AC4F-4416-8FAE-4D4E38870E01}" destId="{80BD2904-FE51-40C5-B54D-D24C4EF7460B}" srcOrd="0" destOrd="0" presId="urn:microsoft.com/office/officeart/2005/8/layout/orgChart1"/>
    <dgm:cxn modelId="{FDEADF9D-C5C0-4DFA-80AA-4B2B4B84419D}" type="presParOf" srcId="{5A7C1492-AC4F-4416-8FAE-4D4E38870E01}" destId="{1D285D2F-8812-44E0-9553-AEF8CF7AC85C}" srcOrd="1" destOrd="0" presId="urn:microsoft.com/office/officeart/2005/8/layout/orgChart1"/>
    <dgm:cxn modelId="{6923E852-4CDD-45DD-8D1D-418CD6781C55}" type="presParOf" srcId="{0ACCDAF3-394D-4780-A269-A7DFD6571E7C}" destId="{152221B6-EC2A-4846-856F-03D4369F3EBF}" srcOrd="1" destOrd="0" presId="urn:microsoft.com/office/officeart/2005/8/layout/orgChart1"/>
    <dgm:cxn modelId="{C0E11EEB-86B2-4E5C-AECC-E4A10FCE77F7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259349" y="-24013"/>
          <a:ext cx="2661341" cy="1744488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МУНИЦИПАЛЬНОГО ОБРАЗОВАНИЯ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344508" y="61146"/>
        <a:ext cx="2491023" cy="1574170"/>
      </dsp:txXfrm>
    </dsp:sp>
    <dsp:sp modelId="{43434E4B-C4FB-4DAC-9533-71DBE9279538}">
      <dsp:nvSpPr>
        <dsp:cNvPr id="0" name=""/>
        <dsp:cNvSpPr/>
      </dsp:nvSpPr>
      <dsp:spPr>
        <a:xfrm>
          <a:off x="3465561" y="782000"/>
          <a:ext cx="5362619" cy="5362619"/>
        </a:xfrm>
        <a:custGeom>
          <a:avLst/>
          <a:gdLst/>
          <a:ahLst/>
          <a:cxnLst/>
          <a:rect l="0" t="0" r="0" b="0"/>
          <a:pathLst>
            <a:path>
              <a:moveTo>
                <a:pt x="1577761" y="237623"/>
              </a:moveTo>
              <a:arcTo wR="2681309" hR="2681309" stAng="14741788" swAng="526147"/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5129415" y="846825"/>
          <a:ext cx="2203980" cy="132650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94170" y="911580"/>
        <a:ext cx="2074470" cy="1196997"/>
      </dsp:txXfrm>
    </dsp:sp>
    <dsp:sp modelId="{F93ECD45-54D8-465B-A0C2-914295F3C5BD}">
      <dsp:nvSpPr>
        <dsp:cNvPr id="0" name=""/>
        <dsp:cNvSpPr/>
      </dsp:nvSpPr>
      <dsp:spPr>
        <a:xfrm>
          <a:off x="1231152" y="-518554"/>
          <a:ext cx="5362619" cy="5362619"/>
        </a:xfrm>
        <a:custGeom>
          <a:avLst/>
          <a:gdLst/>
          <a:ahLst/>
          <a:cxnLst/>
          <a:rect l="0" t="0" r="0" b="0"/>
          <a:pathLst>
            <a:path>
              <a:moveTo>
                <a:pt x="5361228" y="2767655"/>
              </a:moveTo>
              <a:arcTo wR="2681309" hR="2681309" stAng="110724" swAng="291894"/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381394" y="2551194"/>
          <a:ext cx="2538573" cy="1373294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МУНИЦИПАЛЬНОГО ОБРАЗОВАНИЯ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448433" y="2618233"/>
        <a:ext cx="2404495" cy="1239216"/>
      </dsp:txXfrm>
    </dsp:sp>
    <dsp:sp modelId="{DA554C6D-A2BD-4B94-802C-6C55DB9F2BF8}">
      <dsp:nvSpPr>
        <dsp:cNvPr id="0" name=""/>
        <dsp:cNvSpPr/>
      </dsp:nvSpPr>
      <dsp:spPr>
        <a:xfrm>
          <a:off x="1299957" y="1962891"/>
          <a:ext cx="5362619" cy="5362619"/>
        </a:xfrm>
        <a:custGeom>
          <a:avLst/>
          <a:gdLst/>
          <a:ahLst/>
          <a:cxnLst/>
          <a:rect l="0" t="0" r="0" b="0"/>
          <a:pathLst>
            <a:path>
              <a:moveTo>
                <a:pt x="5284191" y="2037547"/>
              </a:moveTo>
              <a:arcTo wR="2681309" hR="2681309" stAng="20766481" swAng="302523"/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36124" y="4309454"/>
          <a:ext cx="2147483" cy="1521948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МУНИЦИПАЛЬНОГО ОБРАЗОВАНИЯ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10419" y="4383749"/>
        <a:ext cx="1998893" cy="1373358"/>
      </dsp:txXfrm>
    </dsp:sp>
    <dsp:sp modelId="{2C814299-90FC-466A-8C27-58BBE7C3AD9B}">
      <dsp:nvSpPr>
        <dsp:cNvPr id="0" name=""/>
        <dsp:cNvSpPr/>
      </dsp:nvSpPr>
      <dsp:spPr>
        <a:xfrm>
          <a:off x="3834494" y="747634"/>
          <a:ext cx="5362619" cy="5362619"/>
        </a:xfrm>
        <a:custGeom>
          <a:avLst/>
          <a:gdLst/>
          <a:ahLst/>
          <a:cxnLst/>
          <a:rect l="0" t="0" r="0" b="0"/>
          <a:pathLst>
            <a:path>
              <a:moveTo>
                <a:pt x="1406415" y="5040137"/>
              </a:moveTo>
              <a:arcTo wR="2681309" hR="2681309" stAng="7103415" swAng="365777"/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2684825" y="5265245"/>
          <a:ext cx="2235540" cy="109115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МУНИЦИПАЛЬНОГО ОБРАЗОВАНИЯ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738091" y="5318511"/>
        <a:ext cx="2129008" cy="984619"/>
      </dsp:txXfrm>
    </dsp:sp>
    <dsp:sp modelId="{191E1915-7B43-453A-9B3B-8BE365BAB7F0}">
      <dsp:nvSpPr>
        <dsp:cNvPr id="0" name=""/>
        <dsp:cNvSpPr/>
      </dsp:nvSpPr>
      <dsp:spPr>
        <a:xfrm>
          <a:off x="-1200885" y="450067"/>
          <a:ext cx="5362619" cy="5362619"/>
        </a:xfrm>
        <a:custGeom>
          <a:avLst/>
          <a:gdLst/>
          <a:ahLst/>
          <a:cxnLst/>
          <a:rect l="0" t="0" r="0" b="0"/>
          <a:pathLst>
            <a:path>
              <a:moveTo>
                <a:pt x="3771808" y="5130847"/>
              </a:moveTo>
              <a:arcTo wR="2681309" hR="2681309" stAng="3960124" swAng="486684"/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323306" y="4398930"/>
          <a:ext cx="2159101" cy="134298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8865" y="4464489"/>
        <a:ext cx="2027983" cy="1211868"/>
      </dsp:txXfrm>
    </dsp:sp>
    <dsp:sp modelId="{B61698C4-7017-4D89-87F7-56075D701F9E}">
      <dsp:nvSpPr>
        <dsp:cNvPr id="0" name=""/>
        <dsp:cNvSpPr/>
      </dsp:nvSpPr>
      <dsp:spPr>
        <a:xfrm>
          <a:off x="839853" y="2690972"/>
          <a:ext cx="5362619" cy="5362619"/>
        </a:xfrm>
        <a:custGeom>
          <a:avLst/>
          <a:gdLst/>
          <a:ahLst/>
          <a:cxnLst/>
          <a:rect l="0" t="0" r="0" b="0"/>
          <a:pathLst>
            <a:path>
              <a:moveTo>
                <a:pt x="212438" y="1635319"/>
              </a:moveTo>
              <a:arcTo wR="2681309" hR="2681309" stAng="12177659" swAng="302054"/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0" y="2603801"/>
          <a:ext cx="2145545" cy="144119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МУНИЦИПАЛЬНОГО ОБРАЗОВАНИЯ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0353" y="2674154"/>
        <a:ext cx="2004839" cy="1300484"/>
      </dsp:txXfrm>
    </dsp:sp>
    <dsp:sp modelId="{37B34B6A-4DCE-4DE3-951A-2EF6B41DAEEC}">
      <dsp:nvSpPr>
        <dsp:cNvPr id="0" name=""/>
        <dsp:cNvSpPr/>
      </dsp:nvSpPr>
      <dsp:spPr>
        <a:xfrm>
          <a:off x="78486" y="-2217084"/>
          <a:ext cx="5362619" cy="5362619"/>
        </a:xfrm>
        <a:custGeom>
          <a:avLst/>
          <a:gdLst/>
          <a:ahLst/>
          <a:cxnLst/>
          <a:rect l="0" t="0" r="0" b="0"/>
          <a:pathLst>
            <a:path>
              <a:moveTo>
                <a:pt x="972384" y="4747464"/>
              </a:moveTo>
              <a:arcTo wR="2681309" hR="2681309" stAng="7775657" swAng="456939"/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0" y="888980"/>
          <a:ext cx="2022705" cy="130806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854" y="952834"/>
        <a:ext cx="1894997" cy="1180356"/>
      </dsp:txXfrm>
    </dsp:sp>
    <dsp:sp modelId="{6B2E63ED-B4B9-4312-8B34-C6298E61E31E}">
      <dsp:nvSpPr>
        <dsp:cNvPr id="0" name=""/>
        <dsp:cNvSpPr/>
      </dsp:nvSpPr>
      <dsp:spPr>
        <a:xfrm>
          <a:off x="-2379584" y="596189"/>
          <a:ext cx="5362619" cy="5362619"/>
        </a:xfrm>
        <a:custGeom>
          <a:avLst/>
          <a:gdLst/>
          <a:ahLst/>
          <a:cxnLst/>
          <a:rect l="0" t="0" r="0" b="0"/>
          <a:pathLst>
            <a:path>
              <a:moveTo>
                <a:pt x="4061467" y="382486"/>
              </a:moveTo>
              <a:arcTo wR="2681309" hR="2681309" stAng="18058775" swAng="717674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986661" y="1183151"/>
          <a:ext cx="1005151" cy="656856"/>
        </a:xfrm>
        <a:prstGeom prst="roundRect">
          <a:avLst/>
        </a:prstGeom>
        <a:solidFill>
          <a:srgbClr val="66FF99"/>
        </a:solidFill>
        <a:ln w="1905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6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340424,7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тыс. руб.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6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018726" y="1215216"/>
        <a:ext cx="941021" cy="592726"/>
      </dsp:txXfrm>
    </dsp:sp>
    <dsp:sp modelId="{B3E35377-3712-4A1B-A884-B60A584EA619}">
      <dsp:nvSpPr>
        <dsp:cNvPr id="0" name=""/>
        <dsp:cNvSpPr/>
      </dsp:nvSpPr>
      <dsp:spPr>
        <a:xfrm>
          <a:off x="986404" y="2272587"/>
          <a:ext cx="1005151" cy="671377"/>
        </a:xfrm>
        <a:prstGeom prst="roundRect">
          <a:avLst/>
        </a:prstGeom>
        <a:solidFill>
          <a:srgbClr val="FFCCFF"/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344505,2 тыс. руб.</a:t>
          </a:r>
        </a:p>
      </dsp:txBody>
      <dsp:txXfrm>
        <a:off x="1019178" y="2305361"/>
        <a:ext cx="939603" cy="605829"/>
      </dsp:txXfrm>
    </dsp:sp>
    <dsp:sp modelId="{80BD2904-FE51-40C5-B54D-D24C4EF7460B}">
      <dsp:nvSpPr>
        <dsp:cNvPr id="0" name=""/>
        <dsp:cNvSpPr/>
      </dsp:nvSpPr>
      <dsp:spPr>
        <a:xfrm>
          <a:off x="986404" y="3427959"/>
          <a:ext cx="1005151" cy="671377"/>
        </a:xfrm>
        <a:prstGeom prst="roundRect">
          <a:avLst/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4080,5 тыс. руб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1019178" y="3460733"/>
        <a:ext cx="939603" cy="60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0.18906</cdr:x>
      <cdr:y>0.12874</cdr:y>
    </cdr:from>
    <cdr:to>
      <cdr:x>0.38159</cdr:x>
      <cdr:y>0.17156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334144" y="648933"/>
          <a:ext cx="1358689" cy="2158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0.26049</cdr:x>
      <cdr:y>0.12874</cdr:y>
    </cdr:from>
    <cdr:to>
      <cdr:x>0.47477</cdr:x>
      <cdr:y>0.15728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1838200" y="648931"/>
          <a:ext cx="1512168" cy="1438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0.40334</cdr:x>
      <cdr:y>0.17328</cdr:y>
    </cdr:from>
    <cdr:to>
      <cdr:x>0.58702</cdr:x>
      <cdr:y>0.1916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2846312" y="873442"/>
          <a:ext cx="1296144" cy="923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0.14977</cdr:y>
    </cdr:from>
    <cdr:to>
      <cdr:x>0.19522</cdr:x>
      <cdr:y>0.23829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354758" y="500616"/>
          <a:ext cx="882132" cy="29587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0.57377</cdr:x>
      <cdr:y>0.16216</cdr:y>
    </cdr:from>
    <cdr:to>
      <cdr:x>0.7541</cdr:x>
      <cdr:y>0.82432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5040560" y="864096"/>
          <a:ext cx="1584176" cy="35283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0.63115</cdr:x>
      <cdr:y>0.36486</cdr:y>
    </cdr:from>
    <cdr:to>
      <cdr:x>0.82787</cdr:x>
      <cdr:y>0.80263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5544616" y="1944216"/>
          <a:ext cx="1728192" cy="23326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0.20492</cdr:x>
      <cdr:y>0.84211</cdr:y>
    </cdr:from>
    <cdr:to>
      <cdr:x>0.54918</cdr:x>
      <cdr:y>0.95396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V="1">
          <a:off x="1800200" y="4767367"/>
          <a:ext cx="3024336" cy="6332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0.18033</cdr:x>
      <cdr:y>0.80133</cdr:y>
    </cdr:from>
    <cdr:to>
      <cdr:x>0.55738</cdr:x>
      <cdr:y>0.8522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>
          <a:off x="1584176" y="4536504"/>
          <a:ext cx="3312368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0.61475</cdr:x>
      <cdr:y>0.66216</cdr:y>
    </cdr:from>
    <cdr:to>
      <cdr:x>0.85246</cdr:x>
      <cdr:y>0.86486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H="1">
          <a:off x="5400600" y="3528392"/>
          <a:ext cx="2088232" cy="10801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0.57377</cdr:x>
      <cdr:y>0.78378</cdr:y>
    </cdr:from>
    <cdr:to>
      <cdr:x>0.82787</cdr:x>
      <cdr:y>0.93243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H="1">
          <a:off x="5040560" y="4176464"/>
          <a:ext cx="2232248" cy="7920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0.39344</cdr:x>
      <cdr:y>0.90308</cdr:y>
    </cdr:from>
    <cdr:to>
      <cdr:x>0.58197</cdr:x>
      <cdr:y>0.9794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V="1">
          <a:off x="3456384" y="5112568"/>
          <a:ext cx="1656184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0.17264</cdr:x>
      <cdr:y>0.30726</cdr:y>
    </cdr:from>
    <cdr:to>
      <cdr:x>0.43772</cdr:x>
      <cdr:y>0.69724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47664" y="1872208"/>
          <a:ext cx="2376264" cy="2376264"/>
        </a:xfrm>
        <a:prstGeom xmlns:a="http://schemas.openxmlformats.org/drawingml/2006/main" prst="ellipse">
          <a:avLst/>
        </a:prstGeom>
        <a:ln xmlns:a="http://schemas.openxmlformats.org/drawingml/2006/main" w="63500" cap="rnd">
          <a:solidFill>
            <a:srgbClr val="333333"/>
          </a:solidFill>
        </a:ln>
        <a:effectLst xmlns:a="http://schemas.openxmlformats.org/drawingml/2006/main">
          <a:outerShdw blurRad="381000" dist="292100" dir="5400000" sx="-80000" sy="-18000" rotWithShape="0">
            <a:srgbClr val="000000">
              <a:alpha val="22000"/>
            </a:srgbClr>
          </a:outerShdw>
        </a:effectLst>
        <a:scene3d xmlns:a="http://schemas.openxmlformats.org/drawingml/2006/main">
          <a:camera prst="orthographicFront"/>
          <a:lightRig rig="contrasting" dir="t">
            <a:rot lat="0" lon="0" rev="3000000"/>
          </a:lightRig>
        </a:scene3d>
        <a:sp3d xmlns:a="http://schemas.openxmlformats.org/drawingml/2006/main" contourW="7620">
          <a:bevelT w="95250" h="31750"/>
          <a:contourClr>
            <a:srgbClr val="333333"/>
          </a:contourClr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B418F-992A-41B8-9F1B-F099238DCF9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35165-C001-445A-A1BF-E982B50C0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ПРИНИМАЕТ УЧАСТИЕ ГРАЖДАНЕ В БЮДЖЕТНОМ ПРОЦЕССЕ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7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6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6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82,0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46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6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450,0 16%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6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55935,2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72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34114,4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3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8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4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налоговых и неналоговых доходов</a:t>
            </a:r>
            <a:r>
              <a:rPr lang="ru-RU" baseline="0" dirty="0" smtClean="0"/>
              <a:t> в 2019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r>
              <a:rPr lang="ru-RU" baseline="0" dirty="0" smtClean="0"/>
              <a:t> налоговых доходов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межбюджетных расходов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1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344 505,2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5165-C001-445A-A1BF-E982B50C033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6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47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812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44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8DB0-69E6-4A6A-9BBB-8C0DD7CA9751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F18D6A8-4737-4F68-A386-455FD00F34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68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0866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0030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2009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819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7499E-3031-413E-B01E-B94970708CAA}" type="datetime4">
              <a:rPr lang="en-US" smtClean="0"/>
              <a:pPr/>
              <a:t>January 29, 2019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4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30440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056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1597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7596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92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9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2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66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47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92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1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3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2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89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05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23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85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79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39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59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94B7499E-3031-413E-B01E-B94970708CAA}" type="datetime4">
              <a:rPr lang="en-US" smtClean="0"/>
              <a:pPr/>
              <a:t>January 29, 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07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3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5BDB-3BA4-4257-B2DC-80F2851D9C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29BF-FD54-4CB5-8BD5-7553D7D70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January 29,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4075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70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  <p:sldLayoutId id="214748519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6" r:id="rId1"/>
    <p:sldLayoutId id="2147485407" r:id="rId2"/>
    <p:sldLayoutId id="2147485408" r:id="rId3"/>
    <p:sldLayoutId id="2147485409" r:id="rId4"/>
    <p:sldLayoutId id="2147485410" r:id="rId5"/>
    <p:sldLayoutId id="2147485411" r:id="rId6"/>
    <p:sldLayoutId id="2147485412" r:id="rId7"/>
    <p:sldLayoutId id="2147485413" r:id="rId8"/>
    <p:sldLayoutId id="2147485414" r:id="rId9"/>
    <p:sldLayoutId id="2147485415" r:id="rId10"/>
    <p:sldLayoutId id="2147485416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4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6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4072" r:id="rId4"/>
    <p:sldLayoutId id="214748407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521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8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  <p:sldLayoutId id="2147485172" r:id="rId12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58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  <p:sldLayoutId id="214748518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finotokt@mail.ru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dm-achinsk.ru/assets/cache_image/assets/manager/images/press/2017/May%202017/Marina/bujet_dlya_500x375_a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19">
            <a:off x="2212825" y="1102270"/>
            <a:ext cx="7906076" cy="345258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sp>
        <p:nvSpPr>
          <p:cNvPr id="5" name="Блок-схема: перфолента 4"/>
          <p:cNvSpPr/>
          <p:nvPr/>
        </p:nvSpPr>
        <p:spPr>
          <a:xfrm>
            <a:off x="467544" y="4293096"/>
            <a:ext cx="8512354" cy="252028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СОБРНИЯ ДЕПУТАТОВ МО «ОКТЯБРЬСКИЙ МУНИЦИПАЛЬНЫЙ РАЙОН» от 26.12.2018 №372 «О БЮДЖЕТЕ МУНИЦИПАЛЬНОГО ОБРАЗОВАНИЯ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«ОКТЯБРЬСКИЙ МУНИЦИПАЛЬНЫЙ РАЙОН» ЕВРЕЙСКОЙ АВТОНОМНОЙ ОБЛАСТИ 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 2019 ГОД И ПЛАНОВЫЙ ПЕРИОД 2020-2021 ГОДОВ 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06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91462183"/>
              </p:ext>
            </p:extLst>
          </p:nvPr>
        </p:nvGraphicFramePr>
        <p:xfrm>
          <a:off x="5796136" y="1009101"/>
          <a:ext cx="3347864" cy="19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03270064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53676506"/>
              </p:ext>
            </p:extLst>
          </p:nvPr>
        </p:nvGraphicFramePr>
        <p:xfrm>
          <a:off x="5940152" y="4599546"/>
          <a:ext cx="3498414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79512" y="1340768"/>
            <a:ext cx="1354916" cy="1384995"/>
            <a:chOff x="36620" y="1201597"/>
            <a:chExt cx="1354916" cy="1188029"/>
          </a:xfrm>
          <a:solidFill>
            <a:srgbClr val="28F85E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6620" y="1201597"/>
              <a:ext cx="1354916" cy="1188029"/>
            </a:xfrm>
            <a:prstGeom prst="roundRect">
              <a:avLst>
                <a:gd name="adj" fmla="val 16670"/>
              </a:avLst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94625" y="1259602"/>
              <a:ext cx="1238906" cy="107201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  <a:endParaRPr lang="ru-RU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1367" y="3068960"/>
            <a:ext cx="1403934" cy="1414132"/>
            <a:chOff x="0" y="2629191"/>
            <a:chExt cx="1403934" cy="1289342"/>
          </a:xfrm>
          <a:solidFill>
            <a:srgbClr val="FFC000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629191"/>
              <a:ext cx="1403934" cy="128934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2952" y="2692143"/>
              <a:ext cx="1278030" cy="116343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  <a:endParaRPr lang="ru-RU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71367" y="4903712"/>
            <a:ext cx="1407688" cy="1443061"/>
            <a:chOff x="9930" y="4099694"/>
            <a:chExt cx="1407688" cy="1114765"/>
          </a:xfrm>
          <a:solidFill>
            <a:srgbClr val="66CCFF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930" y="4099694"/>
              <a:ext cx="1407688" cy="1114765"/>
            </a:xfrm>
            <a:prstGeom prst="roundRect">
              <a:avLst>
                <a:gd name="adj" fmla="val 16670"/>
              </a:avLst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64358" y="4154122"/>
              <a:ext cx="1298832" cy="10059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  <a:endParaRPr lang="ru-RU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331640" y="-57890"/>
            <a:ext cx="67687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Структура доходов бюджета муниципального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образования «Октябрьский муниципальный район»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763688" y="1142439"/>
            <a:ext cx="4571878" cy="1688698"/>
          </a:xfrm>
          <a:prstGeom prst="horizontalScroll">
            <a:avLst/>
          </a:prstGeom>
          <a:solidFill>
            <a:srgbClr val="28F8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763688" y="2638697"/>
            <a:ext cx="4572000" cy="2089444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  </a:r>
            <a:endParaRPr lang="ru-RU" sz="1400" b="1" i="1" dirty="0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763688" y="4581128"/>
            <a:ext cx="4571878" cy="2088231"/>
          </a:xfrm>
          <a:prstGeom prst="horizontalScroll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2439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07119147"/>
              </p:ext>
            </p:extLst>
          </p:nvPr>
        </p:nvGraphicFramePr>
        <p:xfrm>
          <a:off x="179512" y="764704"/>
          <a:ext cx="87849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Блок-схема: перфолента 2"/>
          <p:cNvSpPr/>
          <p:nvPr/>
        </p:nvSpPr>
        <p:spPr>
          <a:xfrm>
            <a:off x="179512" y="116632"/>
            <a:ext cx="8640960" cy="648072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налоговых и неналоговых доходов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555127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86615"/>
              </p:ext>
            </p:extLst>
          </p:nvPr>
        </p:nvGraphicFramePr>
        <p:xfrm>
          <a:off x="539552" y="1474471"/>
          <a:ext cx="8208911" cy="29626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6436"/>
                <a:gridCol w="1356143"/>
                <a:gridCol w="1474516"/>
                <a:gridCol w="1337272"/>
                <a:gridCol w="1337272"/>
                <a:gridCol w="1337272"/>
              </a:tblGrid>
              <a:tr h="3686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(отчет)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(утверждено решением Собрания депутатов 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01.11.2018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7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43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73669,4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89996,1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81610,9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78699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80150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3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08520" y="1060866"/>
            <a:ext cx="88420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(тыс. рублей)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064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налоговых и неналоговых доходов бюджета </a:t>
            </a:r>
          </a:p>
        </p:txBody>
      </p:sp>
      <p:pic>
        <p:nvPicPr>
          <p:cNvPr id="6" name="Рисунок 5" descr="https://im0-tub-ru.yandex.net/i?id=70181678a35fa997b18f1c2056c8348e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19"/>
            <a:ext cx="7899253" cy="196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56920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442254"/>
              </p:ext>
            </p:extLst>
          </p:nvPr>
        </p:nvGraphicFramePr>
        <p:xfrm>
          <a:off x="179512" y="1052736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7825" y="373306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Структура налоговых доходов</a:t>
            </a:r>
          </a:p>
        </p:txBody>
      </p:sp>
      <p:pic>
        <p:nvPicPr>
          <p:cNvPr id="6" name="Picture 2" descr="E:\бюджет для граждан\images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387">
            <a:off x="46561" y="366168"/>
            <a:ext cx="3339749" cy="126885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80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40494039"/>
              </p:ext>
            </p:extLst>
          </p:nvPr>
        </p:nvGraphicFramePr>
        <p:xfrm>
          <a:off x="179512" y="1300637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1" y="33265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Структура </a:t>
            </a:r>
            <a:r>
              <a:rPr lang="ru-RU" sz="2800" b="1" dirty="0" smtClean="0">
                <a:solidFill>
                  <a:schemeClr val="bg1"/>
                </a:solidFill>
              </a:rPr>
              <a:t>неналоговых </a:t>
            </a:r>
            <a:r>
              <a:rPr lang="ru-RU" sz="2800" b="1" dirty="0">
                <a:solidFill>
                  <a:schemeClr val="bg1"/>
                </a:solidFill>
              </a:rPr>
              <a:t>доходов</a:t>
            </a:r>
          </a:p>
        </p:txBody>
      </p:sp>
    </p:spTree>
    <p:extLst>
      <p:ext uri="{BB962C8B-B14F-4D97-AF65-F5344CB8AC3E}">
        <p14:creationId xmlns:p14="http://schemas.microsoft.com/office/powerpoint/2010/main" val="4193065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Объемы поступлений основных налоговых  и неналоговых доходов на 2019 год и плановый период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2020-2021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84368" y="1043195"/>
            <a:ext cx="1000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82090"/>
              </p:ext>
            </p:extLst>
          </p:nvPr>
        </p:nvGraphicFramePr>
        <p:xfrm>
          <a:off x="323528" y="1320194"/>
          <a:ext cx="8404985" cy="49922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751267"/>
                <a:gridCol w="736436"/>
                <a:gridCol w="767294"/>
                <a:gridCol w="2167558"/>
                <a:gridCol w="845463"/>
                <a:gridCol w="1255161"/>
                <a:gridCol w="881806"/>
              </a:tblGrid>
              <a:tr h="2407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Оценка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2018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года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Прогноз на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Отклонение прогноза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года к оценке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2018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года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Прогноз на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Прогноз на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1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сумме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Налоговые доходы всего, из них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24442,9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24707,9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25368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350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  <a:tr h="718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Налоги на товары (работы, услуги), реализуемые на территории РФ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3047,9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3047,9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707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  <a:tr h="5251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350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  <a:tr h="818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Денежные взыскания (штрафы) за нарушение законодательства о налогах и сборах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350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Платежи при пользовании недрами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5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92423"/>
              </p:ext>
            </p:extLst>
          </p:nvPr>
        </p:nvGraphicFramePr>
        <p:xfrm>
          <a:off x="179512" y="476672"/>
          <a:ext cx="8712969" cy="614548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85742"/>
                <a:gridCol w="1302036"/>
                <a:gridCol w="793868"/>
                <a:gridCol w="1062931"/>
                <a:gridCol w="952731"/>
                <a:gridCol w="881630"/>
                <a:gridCol w="1134031"/>
              </a:tblGrid>
              <a:tr h="480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Неналоговые доходы всего, 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64677,5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56903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-7774,5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53331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54130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91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поселений, а также средства от продажи права на заключение договоров аренды указанных земельных участков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21200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</a:tr>
              <a:tr h="716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Доходы, получаемые в виде арендной платы за земли, находящиеся в собственности муниципальных районов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</a:tr>
              <a:tr h="716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Доходы от сдачи в аренду имущества находящегося в оперативном управлении органов муниципальных районов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</a:tr>
              <a:tr h="716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</a:tr>
              <a:tr h="447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</a:tr>
              <a:tr h="447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7197,5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9161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</a:tr>
              <a:tr h="380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10357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-10192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-98,4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</a:tr>
              <a:tr h="358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Штрафы, санкции, возмещение ущерба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4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90258"/>
              </p:ext>
            </p:extLst>
          </p:nvPr>
        </p:nvGraphicFramePr>
        <p:xfrm>
          <a:off x="146686" y="1209865"/>
          <a:ext cx="8784976" cy="232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420"/>
                <a:gridCol w="1477889"/>
                <a:gridCol w="1477889"/>
                <a:gridCol w="1477889"/>
                <a:gridCol w="1477889"/>
              </a:tblGrid>
              <a:tr h="4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Оценка 2018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Прогноз 2019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Прогноз 2020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Прогноз 2021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2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Дотации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106823,8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104746,3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99852,5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98774,1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Субсидии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9947,3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82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Субвенции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155297,4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153372,4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152753,4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152857,7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Иные МБТ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658,1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695,1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695,1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695,1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1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272726,7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258813,8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253301,0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252326,9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1525972"/>
              </p:ext>
            </p:extLst>
          </p:nvPr>
        </p:nvGraphicFramePr>
        <p:xfrm>
          <a:off x="323528" y="3501008"/>
          <a:ext cx="8549140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894211"/>
            <a:ext cx="844284" cy="2987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332656"/>
            <a:ext cx="773642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Структура межбюджетных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2223683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которой определен в соответствии с методикой утвержденной законом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Еврейской автономной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30.09.2006 №546-ОЗ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межбюджетных отношениях в Еврейской автономной области». </a:t>
            </a: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в сумме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104746,3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99852,5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98774,1тыс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6491" y="27557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предусмотренный муниципальному образованию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Октябрьский муниципальный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из областного бюджета: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153 372,4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152 753,4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857,7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1190" y="345249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предусмотрены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выполнение переданных государственных полномочий субъекта РФ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5" y="4325439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трансферту предусмотренные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образованию Октябрьский муниципальный район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бюджетов сельских поселений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функций органами местного самоуправления по соглашениям по формированию, исполнению, контролю бюджета сельских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поселений,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по осуществлению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внешнего муниципального финансового контроля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695,1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695,1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2019 год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695,1тыс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C:\Users\econ11\Desktop\Для презентации\i2PNSXI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014">
            <a:off x="3789045" y="720000"/>
            <a:ext cx="4796290" cy="211174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36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5" y="1715999"/>
            <a:ext cx="4867260" cy="2615899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авая фигурная скобка 8"/>
          <p:cNvSpPr/>
          <p:nvPr/>
        </p:nvSpPr>
        <p:spPr>
          <a:xfrm rot="5400000">
            <a:off x="772410" y="1618828"/>
            <a:ext cx="3731084" cy="421930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3023194" y="1693783"/>
            <a:ext cx="1619238" cy="568863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850603"/>
            <a:ext cx="2901577" cy="16027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предусмотренные в бюджете на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(без учета расходов, финансируемых за счет средств, поступающих из областного бюджета и бюджетов сельских поселений в виде субвенций, субсидий и иных межбюджетных трансфертов)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190 437,7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3972653" y="4909945"/>
            <a:ext cx="2985673" cy="15433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предусмотренные в бюджете на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344 505,2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7072" y="2744698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/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737" y="120856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104 746,3 тыс. рублей</a:t>
            </a:r>
          </a:p>
        </p:txBody>
      </p:sp>
      <p:sp>
        <p:nvSpPr>
          <p:cNvPr id="4" name="Стрелка вниз 3"/>
          <p:cNvSpPr/>
          <p:nvPr/>
        </p:nvSpPr>
        <p:spPr>
          <a:xfrm rot="20072577">
            <a:off x="1144518" y="1141798"/>
            <a:ext cx="385265" cy="805329"/>
          </a:xfrm>
          <a:prstGeom prst="downArrow">
            <a:avLst/>
          </a:prstGeom>
          <a:solidFill>
            <a:srgbClr val="F3F0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67096" y="112337"/>
            <a:ext cx="221700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Собственные доходы</a:t>
            </a:r>
          </a:p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81 610,9 тыс.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85209" y="152920"/>
            <a:ext cx="3551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 5%</a:t>
            </a:r>
          </a:p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4 080,5 тыс. рублей</a:t>
            </a:r>
          </a:p>
        </p:txBody>
      </p:sp>
      <p:sp>
        <p:nvSpPr>
          <p:cNvPr id="17" name="Стрелка вниз 16"/>
          <p:cNvSpPr/>
          <p:nvPr/>
        </p:nvSpPr>
        <p:spPr>
          <a:xfrm rot="1009124">
            <a:off x="4062761" y="1036120"/>
            <a:ext cx="419326" cy="872920"/>
          </a:xfrm>
          <a:prstGeom prst="downArrow">
            <a:avLst/>
          </a:prstGeom>
          <a:solidFill>
            <a:srgbClr val="F3F0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1098094"/>
            <a:ext cx="4139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Субвенции передаваемые бюджету района для выполнения  государственных полномочий субъекта и иные межбюджетные трансферты, передаваемые бюджету района сельскими поселениями для выполнение переданных полномочий (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154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067,5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9" name="Стрелка вниз 18"/>
          <p:cNvSpPr/>
          <p:nvPr/>
        </p:nvSpPr>
        <p:spPr>
          <a:xfrm rot="6311274">
            <a:off x="5203798" y="2351259"/>
            <a:ext cx="461527" cy="880290"/>
          </a:xfrm>
          <a:prstGeom prst="downArrow">
            <a:avLst/>
          </a:prstGeom>
          <a:solidFill>
            <a:srgbClr val="F3F0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374495" y="1134741"/>
            <a:ext cx="419326" cy="728197"/>
          </a:xfrm>
          <a:prstGeom prst="downArrow">
            <a:avLst/>
          </a:prstGeom>
          <a:solidFill>
            <a:srgbClr val="F3F0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://davydov.in/wp-content/uploads/2016/10/russia-450-26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25" y="3129420"/>
            <a:ext cx="1972126" cy="353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Равно 21"/>
          <p:cNvSpPr/>
          <p:nvPr/>
        </p:nvSpPr>
        <p:spPr>
          <a:xfrm>
            <a:off x="2008845" y="4085840"/>
            <a:ext cx="487918" cy="279264"/>
          </a:xfrm>
          <a:prstGeom prst="mathEqual">
            <a:avLst>
              <a:gd name="adj1" fmla="val 23520"/>
              <a:gd name="adj2" fmla="val 1862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3981590" y="4620126"/>
            <a:ext cx="487918" cy="279264"/>
          </a:xfrm>
          <a:prstGeom prst="mathEqual">
            <a:avLst>
              <a:gd name="adj1" fmla="val 23520"/>
              <a:gd name="adj2" fmla="val 1862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0142" y="3995772"/>
            <a:ext cx="1133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190 437,7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55277" y="457509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344 505,2</a:t>
            </a:r>
          </a:p>
        </p:txBody>
      </p:sp>
    </p:spTree>
    <p:extLst>
      <p:ext uri="{BB962C8B-B14F-4D97-AF65-F5344CB8AC3E}">
        <p14:creationId xmlns:p14="http://schemas.microsoft.com/office/powerpoint/2010/main" val="11849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54868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5502500"/>
              </p:ext>
            </p:extLst>
          </p:nvPr>
        </p:nvGraphicFramePr>
        <p:xfrm>
          <a:off x="716289" y="162168"/>
          <a:ext cx="7919968" cy="614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060848"/>
            <a:ext cx="2736304" cy="2448271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097" y="5771338"/>
            <a:ext cx="1440160" cy="430887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Представительные органы МСУ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567" y="2476969"/>
            <a:ext cx="1440160" cy="430887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Представительные органы МСУ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640368" y="2189636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935959" y="16216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23528" y="162168"/>
            <a:ext cx="1304175" cy="962575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комиссия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401033" y="50456"/>
            <a:ext cx="1235224" cy="938719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579" y="5445224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442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88267927"/>
              </p:ext>
            </p:extLst>
          </p:nvPr>
        </p:nvGraphicFramePr>
        <p:xfrm>
          <a:off x="5292080" y="1124744"/>
          <a:ext cx="2736304" cy="170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2672875"/>
              </p:ext>
            </p:extLst>
          </p:nvPr>
        </p:nvGraphicFramePr>
        <p:xfrm>
          <a:off x="6516216" y="2132856"/>
          <a:ext cx="28438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60793921"/>
              </p:ext>
            </p:extLst>
          </p:nvPr>
        </p:nvGraphicFramePr>
        <p:xfrm>
          <a:off x="4644008" y="2708920"/>
          <a:ext cx="46805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49045"/>
              </p:ext>
            </p:extLst>
          </p:nvPr>
        </p:nvGraphicFramePr>
        <p:xfrm>
          <a:off x="106996" y="836712"/>
          <a:ext cx="4392487" cy="58742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2023"/>
                <a:gridCol w="712295"/>
                <a:gridCol w="712295"/>
                <a:gridCol w="712295"/>
                <a:gridCol w="593579"/>
              </a:tblGrid>
              <a:tr h="634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01.11.2018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49483,2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53622,2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53032,3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53136,5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92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23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65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17091,8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6311,00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4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9095,8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656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Образование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266261,2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251286,7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249326,0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249771,2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47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Культура, кинематография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22619,5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24076,4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23726,4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23726,4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65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3379,1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2629,0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5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65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4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85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369440,5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344505,2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335935,0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336484,4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7704" y="12120"/>
            <a:ext cx="7236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расходов бюджета муниципального образования Октябрьский муниципальный  район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2019год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плановый период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2020-2021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3815663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381357">
            <a:off x="1026563" y="2239710"/>
            <a:ext cx="6192688" cy="108012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составляют: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288570,0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83,8%);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281499,6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(83,8%);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281944,7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(83,8%)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5241">
            <a:off x="4696688" y="3418914"/>
            <a:ext cx="4178980" cy="1231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расходы: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55935,2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16,2%);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54435,3тыс.рублей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16,2%);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54539,7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(16,2%).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51520" y="188640"/>
            <a:ext cx="8664076" cy="1855366"/>
          </a:xfrm>
          <a:prstGeom prst="wedgeRectCallou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бюджета муниципального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Октябрьский муниципальный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 в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плановом периоде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2020-2021годов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по программно-целевому принципу на основе муниципальных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   В 2019 году предусмотрена реализация  18 муниципальных программ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плановом периоде на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годы 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бюджет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38986805"/>
              </p:ext>
            </p:extLst>
          </p:nvPr>
        </p:nvGraphicFramePr>
        <p:xfrm>
          <a:off x="354758" y="3515535"/>
          <a:ext cx="4518657" cy="334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http://tv2.by/wp-content/uploads/2016/12/1-38-678x3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028">
            <a:off x="4897417" y="4825942"/>
            <a:ext cx="3964802" cy="165618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10800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бюджетных ассигнований по муниципальным программам на 2019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81555"/>
              </p:ext>
            </p:extLst>
          </p:nvPr>
        </p:nvGraphicFramePr>
        <p:xfrm>
          <a:off x="323528" y="1268760"/>
          <a:ext cx="8280921" cy="515301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536664"/>
                <a:gridCol w="974934"/>
                <a:gridCol w="794389"/>
                <a:gridCol w="974934"/>
              </a:tblGrid>
              <a:tr h="1053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Сумма, тыс. рублей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За счет средств местного бюджета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За счет средств областного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бюджета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Всего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программных расходов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288570,0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138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349,1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150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220</a:t>
                      </a:r>
                      <a:r>
                        <a:rPr lang="ru-RU" sz="1200" b="1" u="none" strike="noStrike" dirty="0" smtClean="0">
                          <a:effectLst/>
                        </a:rPr>
                        <a:t>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31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Муниципальная </a:t>
                      </a:r>
                      <a:r>
                        <a:rPr lang="ru-RU" sz="1200" b="1" u="none" strike="noStrike" dirty="0">
                          <a:effectLst/>
                        </a:rPr>
                        <a:t>программа "Поддержка развития образования на территории муниципального образования "Октябрьский муниципальный район"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</a:t>
                      </a:r>
                      <a:r>
                        <a:rPr lang="ru-RU" sz="1200" b="1" u="none" strike="noStrike" dirty="0">
                          <a:effectLst/>
                        </a:rPr>
                        <a:t>годы"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baseline="0" dirty="0" smtClean="0">
                          <a:effectLst/>
                        </a:rPr>
                        <a:t>236 615,9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86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395</a:t>
                      </a:r>
                      <a:r>
                        <a:rPr lang="ru-RU" sz="1200" b="1" u="none" strike="noStrike" dirty="0" smtClean="0">
                          <a:effectLst/>
                        </a:rPr>
                        <a:t>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150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220</a:t>
                      </a:r>
                      <a:r>
                        <a:rPr lang="ru-RU" sz="1200" b="1" u="none" strike="noStrike" dirty="0" smtClean="0">
                          <a:effectLst/>
                        </a:rPr>
                        <a:t>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63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Подпрограмма   "Поддержка развития системы дошкольного образования"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79 585,3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44 261,3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35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324,</a:t>
                      </a:r>
                      <a:r>
                        <a:rPr lang="ru-RU" sz="1200" b="1" u="none" strike="noStrike" dirty="0" smtClean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211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Подпрограмма   "Поддержка развития системы общего образования" из них: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143 844,3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28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947,4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114 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896,9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211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-Основное мероприятие. Обеспечение деятельности бюджетного учреждения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69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838,1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9 000,0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60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838 ,1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628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Подпрограмма  "Поддержка развития системы дополнительного образования, отдыха, оздоровления и занятости детей и подростков Октябрьского муниципального района" из них: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13 186,3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13 186,3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211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-Мероприятия по проведению оздоровительной кампании детей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200,00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628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"Профилактика наркомании и правонарушений на территории муниципального образования "Октябрьский муниципальный район" на 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 </a:t>
                      </a:r>
                      <a:r>
                        <a:rPr lang="ru-RU" sz="1200" b="1" u="none" strike="noStrike" dirty="0">
                          <a:effectLst/>
                        </a:rPr>
                        <a:t>года" из них: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210,00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210,0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211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-Основное мероприятие. Профилактика наркомании и правонарушений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110,00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110,0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420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-Основное мероприятия по организации, проведению и участию в спортивных мероприятиях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100,00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628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"Энергосбережения и повышение энергетической эффективности на территории муниципального образования "Октябрьский муниципальный район"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2019год</a:t>
                      </a:r>
                      <a:r>
                        <a:rPr lang="ru-RU" sz="1200" b="1" u="none" strike="noStrike" dirty="0">
                          <a:effectLst/>
                        </a:rPr>
                        <a:t>"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2 000,00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2 000,0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37270" y="930422"/>
            <a:ext cx="1103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тыс</a:t>
            </a:r>
            <a:r>
              <a:rPr lang="ru-RU" sz="1400" b="1" dirty="0"/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662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28882"/>
              </p:ext>
            </p:extLst>
          </p:nvPr>
        </p:nvGraphicFramePr>
        <p:xfrm>
          <a:off x="35497" y="764704"/>
          <a:ext cx="8784976" cy="58197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921805"/>
                <a:gridCol w="1017180"/>
                <a:gridCol w="828811"/>
                <a:gridCol w="1017180"/>
              </a:tblGrid>
              <a:tr h="504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культуры в Октябрьском муниципальном районе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2019-20201годы</a:t>
                      </a:r>
                      <a:r>
                        <a:rPr lang="ru-RU" sz="1200" b="1" u="none" strike="noStrike" dirty="0">
                          <a:effectLst/>
                        </a:rPr>
                        <a:t>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28 264,20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28 264,2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364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Подпрограмма  "Развитие </a:t>
                      </a:r>
                      <a:r>
                        <a:rPr lang="ru-RU" sz="1200" b="1" u="none" strike="noStrike" dirty="0" err="1">
                          <a:effectLst/>
                        </a:rPr>
                        <a:t>межпоселенческого</a:t>
                      </a:r>
                      <a:r>
                        <a:rPr lang="ru-RU" sz="1200" b="1" u="none" strike="noStrike" dirty="0">
                          <a:effectLst/>
                        </a:rPr>
                        <a:t> центра культуры и досуга Октябрьского муниципального района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</a:t>
                      </a:r>
                      <a:r>
                        <a:rPr lang="ru-RU" sz="1200" b="1" u="none" strike="noStrike" dirty="0">
                          <a:effectLst/>
                        </a:rPr>
                        <a:t>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21 235,40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21 235,40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364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Подпрограмма   "Развитие дополнительного образования в сфере культуры Октябрьского муниципального района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2019-20201годы</a:t>
                      </a:r>
                      <a:r>
                        <a:rPr lang="ru-RU" sz="1200" b="1" u="none" strike="noStrike" dirty="0">
                          <a:effectLst/>
                        </a:rPr>
                        <a:t>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4  187,80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4187,8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364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Подпрограмма  "Развитие централизованной бухгалтерии по обслуживанию муниципальных учреждений культуры Октябрьского муниципального района"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2 </a:t>
                      </a:r>
                      <a:r>
                        <a:rPr lang="ru-RU" sz="1200" b="1" u="none" strike="noStrike" dirty="0" smtClean="0">
                          <a:effectLst/>
                        </a:rPr>
                        <a:t>841,00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2841,0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46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"Информатизация и информационная безопасность в муниципальном образовании "Октябрьский муниципальный район"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</a:t>
                      </a:r>
                      <a:r>
                        <a:rPr lang="ru-RU" sz="1200" b="1" u="none" strike="noStrike" dirty="0">
                          <a:effectLst/>
                        </a:rPr>
                        <a:t>года"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1 200,00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1 200,0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46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общественной активности населения на территории муниципального образования "Октябрьский муниципальный район"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</a:t>
                      </a:r>
                      <a:r>
                        <a:rPr lang="ru-RU" sz="1200" b="1" u="none" strike="noStrike" dirty="0">
                          <a:effectLst/>
                        </a:rPr>
                        <a:t>года"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50,00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50,0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46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и поддержка малого и среднего предпринимательства на территории муниципального образования "Октябрьский муниципальный район" на 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</a:t>
                      </a:r>
                      <a:r>
                        <a:rPr lang="ru-RU" sz="1200" b="1" u="none" strike="noStrike" dirty="0">
                          <a:effectLst/>
                        </a:rPr>
                        <a:t>года"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40,00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40,0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364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"Устойчивое развитие сельских территорий на 2014-2017 годы и на период до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2021 </a:t>
                      </a:r>
                      <a:r>
                        <a:rPr lang="ru-RU" sz="1200" b="1" u="none" strike="noStrike" dirty="0">
                          <a:effectLst/>
                        </a:rPr>
                        <a:t>года"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300,00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300,0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46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 "Комплексная безопасность образовательных учреждений на территории Октябрьского муниципального района на  2016-2025 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600,00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600,00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46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"Профилактика терроризма и экстремизма на территории муниципального образования "Октябрьский муниципальный район"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</a:t>
                      </a:r>
                      <a:r>
                        <a:rPr lang="ru-RU" sz="1200" b="1" u="none" strike="noStrike" dirty="0">
                          <a:effectLst/>
                        </a:rPr>
                        <a:t>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50,00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50,00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46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Муниципальная программа "Модернизация объектов коммунальной инфраструктуры на территории муниципального образования " Октябрьский муниципальный район на 2019 год"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3 000,0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3 000,0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46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Муниципальная программа "Формирование архивных фондов и обеспечение сохранности документов в Октябрьском муниципальном районе на 2019-2021 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2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28873"/>
              </p:ext>
            </p:extLst>
          </p:nvPr>
        </p:nvGraphicFramePr>
        <p:xfrm>
          <a:off x="179512" y="610966"/>
          <a:ext cx="8568951" cy="594372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729243"/>
                <a:gridCol w="1008844"/>
                <a:gridCol w="1004037"/>
                <a:gridCol w="826827"/>
              </a:tblGrid>
              <a:tr h="649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транспортной инфраструктуры в муниципальном образовании "Октябрьский  муниципальный район"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</a:t>
                      </a:r>
                      <a:r>
                        <a:rPr lang="ru-RU" sz="1200" b="1" u="none" strike="noStrike" dirty="0">
                          <a:effectLst/>
                        </a:rPr>
                        <a:t>год"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3 </a:t>
                      </a:r>
                      <a:r>
                        <a:rPr lang="ru-RU" sz="1200" b="1" u="none" strike="noStrike" dirty="0" smtClean="0">
                          <a:effectLst/>
                        </a:rPr>
                        <a:t>687,90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3687,9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884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Субсидии муниципальным предприятиям, осуществляющим перевозки пассажиров и багажа на компенсацию потерь, связанных с перевозкой пассажиров и багажа по маршрутам регулярных перевозок на территории Октябрьского муниципального района из них: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600,00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600,00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664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_Основное  мероприятие. Развитие муниципального дорожного фонда (содержание и ремонт, проектирование, строительство и капитальный ремонт улично-дорожной сети  и сооружений на них и другие расходы)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3 047,90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3047,90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223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_Основное мероприятие. Повышение безопасности дорожного движения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</a:rPr>
                        <a:t>40,00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40,00</a:t>
                      </a:r>
                      <a:endParaRPr lang="ru-RU" sz="12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664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"Организация охраны труда в администрации Октябрьского муниципального района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2019год </a:t>
                      </a:r>
                      <a:r>
                        <a:rPr lang="ru-RU" sz="1200" b="1" u="none" strike="noStrike" dirty="0">
                          <a:effectLst/>
                        </a:rPr>
                        <a:t>и плановый период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2020-2021 </a:t>
                      </a:r>
                      <a:r>
                        <a:rPr lang="ru-RU" sz="1200" b="1" u="none" strike="noStrike" dirty="0">
                          <a:effectLst/>
                        </a:rPr>
                        <a:t>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r>
                        <a:rPr lang="ru-RU" sz="1200" b="1" u="none" strike="noStrike" dirty="0" smtClean="0">
                          <a:effectLst/>
                        </a:rPr>
                        <a:t>90,00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r>
                        <a:rPr lang="ru-RU" sz="1200" b="1" u="none" strike="noStrike" dirty="0" smtClean="0">
                          <a:effectLst/>
                        </a:rPr>
                        <a:t>90,00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664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муниципальной службы в администрации Октябрьского муниципального района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 и плановый период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2020-2021 </a:t>
                      </a:r>
                      <a:r>
                        <a:rPr lang="ru-RU" sz="1200" b="1" u="none" strike="noStrike" dirty="0">
                          <a:effectLst/>
                        </a:rPr>
                        <a:t>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</a:rPr>
                        <a:t>50,00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50,00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664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"Совершенствование системы бухгалтерского учета и отчетности в муниципальных учреждениях Октябрьского муниципального района на 2018-2020 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10712,0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10712,0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978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"Обеспечение содержания, обслуживания и распоряжения объектами, земельными участками, находящимися в собственности муниципального образования "Октябрьский муниципальный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район</a:t>
                      </a:r>
                      <a:r>
                        <a:rPr lang="ru-RU" sz="1200" b="1" u="none" strike="noStrike" dirty="0">
                          <a:effectLst/>
                        </a:rPr>
                        <a:t>" Еврейской автономной области и земельными участками, государственная собственность на которые не разграничена на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2019-2021 </a:t>
                      </a:r>
                      <a:r>
                        <a:rPr lang="ru-RU" sz="1200" b="1" u="none" strike="noStrike" dirty="0">
                          <a:effectLst/>
                        </a:rPr>
                        <a:t>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1 </a:t>
                      </a:r>
                      <a:r>
                        <a:rPr lang="ru-RU" sz="1200" b="1" u="none" strike="noStrike" dirty="0" smtClean="0">
                          <a:effectLst/>
                        </a:rPr>
                        <a:t>340,00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1340,00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  <a:tr h="521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Муниципальная программа  «Предупреждение и ликвидация чрезвычайных ситуаций природного и техногенного характера на территории  Октябрьского муниципального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района на 2019-2021 годы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160,0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160,0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250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85858088"/>
              </p:ext>
            </p:extLst>
          </p:nvPr>
        </p:nvGraphicFramePr>
        <p:xfrm>
          <a:off x="204192" y="1844824"/>
          <a:ext cx="6096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58858" y="3790201"/>
            <a:ext cx="154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Субсидии бюджетному учреждению 60838,1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212976"/>
            <a:ext cx="18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Субсидии бюджетному учреждению 9000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480427"/>
            <a:ext cx="507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Объем бюджетных ассигнований на 2019 го</a:t>
            </a:r>
            <a:r>
              <a:rPr lang="ru-RU" sz="1600" dirty="0">
                <a:solidFill>
                  <a:srgbClr val="FF0000"/>
                </a:solidFill>
              </a:rPr>
              <a:t>д </a:t>
            </a:r>
            <a:r>
              <a:rPr lang="ru-RU" sz="1600" b="1" i="1" dirty="0">
                <a:solidFill>
                  <a:srgbClr val="FF0000"/>
                </a:solidFill>
              </a:rPr>
              <a:t>по программе составляет 236615,9 тыс. рублей</a:t>
            </a: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838274" y="1772815"/>
            <a:ext cx="3347864" cy="3452327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Целью программы является обеспечение доступности качественного образования, соответствующего современным требованиям и запросам общества, государства и личности.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5845914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79585,3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8858" y="584591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143844,3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3182" y="6165304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13186,3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8280" y="4651974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82,0</a:t>
            </a:r>
          </a:p>
        </p:txBody>
      </p:sp>
      <p:pic>
        <p:nvPicPr>
          <p:cNvPr id="19" name="Рисунок 18" descr="http://daytradingschool.ru/wp-content/uploads/%D0%BE%D0%BD%D0%BB%D0%B0%D0%B9%D0%BD-%D0%B8%D0%BB%D0%B8-%D0%B2%D0%B8%D0%B4%D0%B5%D0%BE-%D0%BA%D1%83%D1%80%D1%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608">
            <a:off x="6378264" y="130333"/>
            <a:ext cx="2356634" cy="15105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" name="Рисунок 19" descr="Картинки по запросу картинки детский садик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941">
            <a:off x="6540666" y="5313712"/>
            <a:ext cx="2205040" cy="127499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62023"/>
            <a:ext cx="6181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01.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«Поддержка развития образования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территории муниципального образования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«Октябрьский муниципальный район» на 2019 год и плановый период на 2020-2021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2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картинки профилактика правонарушен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6664">
            <a:off x="574869" y="4457983"/>
            <a:ext cx="2063668" cy="1393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5" descr="https://im0-tub-ru.yandex.net/i?id=9170d6512b98cbea24f0a5463ba82af3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2454">
            <a:off x="3809041" y="4435099"/>
            <a:ext cx="2332260" cy="1439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1337" y="1751035"/>
            <a:ext cx="47138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Достижение цели программы осуществляется на реализации основных мероприятий:  профилактика преступлений и правонарушений, а также организация, проведение и участие в спортивных мероприятий</a:t>
            </a:r>
            <a:r>
              <a:rPr lang="ru-RU" sz="16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бюджетных ассигнований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по программе составляет 210 тыс. рублей.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050822" y="0"/>
            <a:ext cx="3059832" cy="604867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Цель программы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профилактика преступлений и правонарушений, противодействие незаконному распространению и немедицинскому потреблению наркотических средств и психотропных веществ на территории муниципального образования «Октябрьский муниципальный район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-3291"/>
            <a:ext cx="615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"Профилактика наркомании и правонарушений на территории муниципального образования "Октябрьский муниципальный район" на  2019-2020  года"</a:t>
            </a:r>
          </a:p>
        </p:txBody>
      </p:sp>
    </p:spTree>
    <p:extLst>
      <p:ext uri="{BB962C8B-B14F-4D97-AF65-F5344CB8AC3E}">
        <p14:creationId xmlns:p14="http://schemas.microsoft.com/office/powerpoint/2010/main" val="4204555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картинки расходы на коммунальное хозяйств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763">
            <a:off x="342970" y="1844291"/>
            <a:ext cx="2554783" cy="15753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"Энергосбережение и повышение энергетической эффективности на территории муниципального образования Октябрьский муниципальный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район« на 2019 год»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467564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программы</a:t>
            </a:r>
            <a:r>
              <a:rPr lang="en-US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обеспечение рационального использования топливно-энергетических ресурсов за счет реализации энергосберегающих мероприятий на основе широкомасштабного внедрения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энергоэффективных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технологий, повышения энергетической эффективности по объектам Октябрьского муниципального района.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35" y="3721095"/>
            <a:ext cx="500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на 2019 год по программе составляет 2000,0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86195"/>
            <a:ext cx="4463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планируются следующие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472596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1.Установка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пластиковых окон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учреждениях образования и культуры в сумме 1000,0  тыс. рублей.</a:t>
            </a:r>
          </a:p>
          <a:p>
            <a:pPr lvl="0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2.Ремонт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кровли и утепление потолочного покрытия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 учреждениях образования и культуры в сумме 1000,0 тыс. рублей.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87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26876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Объем бюджетных ассигнований на 2019 год по программе составляет 28264,2 тыс. </a:t>
            </a:r>
            <a:r>
              <a:rPr lang="ru-RU" b="1" dirty="0" smtClean="0">
                <a:solidFill>
                  <a:srgbClr val="FF0000"/>
                </a:solidFill>
              </a:rPr>
              <a:t>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50083529"/>
              </p:ext>
            </p:extLst>
          </p:nvPr>
        </p:nvGraphicFramePr>
        <p:xfrm>
          <a:off x="1963499" y="1772815"/>
          <a:ext cx="7236296" cy="426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69157" y="4273351"/>
            <a:ext cx="686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2841,0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623731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21315,4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1647" y="6241735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4187,8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6265534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2841,0</a:t>
            </a:r>
          </a:p>
        </p:txBody>
      </p:sp>
      <p:pic>
        <p:nvPicPr>
          <p:cNvPr id="12" name="Рисунок 11" descr="http://www.admbal.ru/sites/default/files/docs/docs/news/2017/02_2017/brend_13022017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719">
            <a:off x="384519" y="306444"/>
            <a:ext cx="2299175" cy="264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Вертикальный свиток 12"/>
          <p:cNvSpPr/>
          <p:nvPr/>
        </p:nvSpPr>
        <p:spPr>
          <a:xfrm>
            <a:off x="-108520" y="2924944"/>
            <a:ext cx="2736304" cy="331236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Целью программы является  обеспечение потребности в услугах культуры и духовное развитие.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1492" y="114878"/>
            <a:ext cx="5297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04.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«Развитие культуры в Октябрьском муниципальном районе на 2019-2021 годы»</a:t>
            </a:r>
          </a:p>
        </p:txBody>
      </p:sp>
    </p:spTree>
    <p:extLst>
      <p:ext uri="{BB962C8B-B14F-4D97-AF65-F5344CB8AC3E}">
        <p14:creationId xmlns:p14="http://schemas.microsoft.com/office/powerpoint/2010/main" val="11658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картинки расходы на информатизац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088">
            <a:off x="5784202" y="4588969"/>
            <a:ext cx="3172646" cy="1944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1904" y="3645024"/>
            <a:ext cx="4932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бюджета муниципального образования на реализацию программы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составят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1200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077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08.Муниципальная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"Информатизация и информационная безопасность в муниципальном образовании "Октябрьский муниципальный район"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531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/>
              <a:t>Для достижения поставленных целей в 2019 году в рамках программы планируется реализация двух основных мероприятий:</a:t>
            </a:r>
          </a:p>
          <a:p>
            <a:pPr algn="ctr"/>
            <a:r>
              <a:rPr lang="ru-RU" sz="1600" b="1" i="1" dirty="0"/>
              <a:t>- «Информатизация в Октябрьском муниципальном районе» - 1100 тыс</a:t>
            </a:r>
            <a:r>
              <a:rPr lang="ru-RU" sz="1600" b="1" i="1" dirty="0" smtClean="0"/>
              <a:t>. рублей</a:t>
            </a:r>
            <a:r>
              <a:rPr lang="ru-RU" sz="1600" b="1" i="1" dirty="0"/>
              <a:t>;</a:t>
            </a:r>
          </a:p>
          <a:p>
            <a:pPr algn="ctr"/>
            <a:r>
              <a:rPr lang="ru-RU" sz="1600" b="1" i="1" dirty="0"/>
              <a:t>- «Организация информационной безопасности»  - 100 тыс</a:t>
            </a:r>
            <a:r>
              <a:rPr lang="ru-RU" sz="1600" b="1" i="1" dirty="0" smtClean="0"/>
              <a:t>. рублей</a:t>
            </a:r>
            <a:r>
              <a:rPr lang="ru-RU" sz="1600" b="1" i="1" dirty="0"/>
              <a:t>.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39490" y="1340768"/>
            <a:ext cx="7128792" cy="25922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качественного уровня управления органов местного самоуправления за счет эффективного использования информационных ресурсов и систем, а также предотвращение угроз безопасности администрации вследствие несанкционированных действий по уничтожению, модификации, искажению, копированию, блокированию информации или иных форм незаконного вмешательства в информационные ресурсы и информационных системах.</a:t>
            </a: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28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33056" y="888976"/>
            <a:ext cx="4520910" cy="71582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 «Об общих принципах организации местного самоуправления в РФ» и с Бюджетным Кодексом РФ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986023"/>
            <a:ext cx="4603183" cy="74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Администрация муниципального района  готовит проект бюджета, который подлежит официальному опубликованию на сайте администрации и обсуждению на публичных слушаниях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4073745"/>
            <a:ext cx="6840760" cy="1587503"/>
          </a:xfrm>
          <a:prstGeom prst="roundRect">
            <a:avLst/>
          </a:prstGeom>
          <a:solidFill>
            <a:srgbClr val="D0F4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Октябрьского муниципального района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обсуждении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муниципального образования;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муниципального образования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муниципального образования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проекту бюджета.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3003860"/>
            <a:ext cx="7253756" cy="916231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414" y="5832798"/>
            <a:ext cx="6376872" cy="8473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администрации муниципального района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699084"/>
            <a:ext cx="1338741" cy="1027856"/>
          </a:xfrm>
          <a:prstGeom prst="ellipse">
            <a:avLst/>
          </a:prstGeom>
          <a:solidFill>
            <a:srgbClr val="FFCC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737125"/>
            <a:ext cx="1731978" cy="11323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861703"/>
            <a:ext cx="1465242" cy="113238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4073745"/>
            <a:ext cx="1373436" cy="120210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5265209"/>
            <a:ext cx="1879414" cy="14394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Собрания депутатов 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605500"/>
            <a:ext cx="245189" cy="308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119"/>
            <a:ext cx="2987824" cy="17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5191617"/>
            <a:ext cx="200942" cy="563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3948451"/>
            <a:ext cx="242316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798183"/>
            <a:ext cx="277651" cy="3688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2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3" y="6567100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045" y="6518717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14282" y="188640"/>
            <a:ext cx="8715435" cy="510444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КАК ПРИНИМАЕТ УЧАСТИЕ ГРАЖДАНЕ В БЮДЖЕТНОМ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33045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5" y="1412776"/>
            <a:ext cx="5913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развитие и поддержка общественных организаций на территории муниципального района и  улучшение социального положения ветеранов, инвалидов, граждан пожилого возраста.   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293096"/>
            <a:ext cx="4750073" cy="220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757671" y="3212976"/>
            <a:ext cx="4933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бюджета муниципального образования на реализацию программы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составят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тыс. рублей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0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09.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«Развитие общественной активности на территории муниципального образования «Октябрьский муниципальный район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на 2019-2021 годы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4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35917" y="233791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оказание поддержки субъектам малого и среднего предпринимательства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5917" y="3264794"/>
            <a:ext cx="3968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на реализацию программы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составят 40 тыс. рублей</a:t>
            </a:r>
          </a:p>
        </p:txBody>
      </p:sp>
      <p:pic>
        <p:nvPicPr>
          <p:cNvPr id="10" name="Рисунок 9" descr="Картинки по запросу картинки Развитие и поддержка малого и среднего предприниматель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07" y="4552618"/>
            <a:ext cx="3642002" cy="1655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8863" y="231827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сельского населения, в том числе молодых семей и молодых специалистов, в благоустроенном жилье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на реализацию программы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300 тыс. рублей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2" name="Рисунок 11" descr="Картинки по запросу картинки предоставление молодым семьям жиль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3" y="4626597"/>
            <a:ext cx="3772597" cy="1670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21133149">
            <a:off x="70997" y="30339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11.Муниципальная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«Устойчивое развитие сельских территорий на 2014-2017 годы и на период до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2021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года»   </a:t>
            </a:r>
          </a:p>
        </p:txBody>
      </p:sp>
      <p:sp>
        <p:nvSpPr>
          <p:cNvPr id="4" name="Прямоугольник 3"/>
          <p:cNvSpPr/>
          <p:nvPr/>
        </p:nvSpPr>
        <p:spPr>
          <a:xfrm rot="219275">
            <a:off x="4572000" y="13456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10. Муниципальная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"Развитие и поддержка малого и среднего предпринимательства на территории муниципального образования "Октябрьский муниципальный район"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471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602" y="1927284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создание безопасных и комфортных условий в образовательных учреждениях района, соответствующих требованиям надзорных органов.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на реализацию программы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600 тыс.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https://im3-tub-ru.yandex.net/i?id=fe34a297c91003067ba1a3837f1a5bfe&amp;n=33&amp;h=215&amp;w=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84" y="4581128"/>
            <a:ext cx="8550696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172301" y="1952274"/>
            <a:ext cx="377429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организация эффективной деятельности профилактики и предупреждения террористических и экстремистских проявлений на территории района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на реализацию программы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50,0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 rot="21204929">
            <a:off x="156755" y="2135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«Комплексная безопасность  образовательных учреждений на  территории Октябрьского муниципального района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2016-2025 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 rot="474371">
            <a:off x="4716016" y="2135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«Профилактика терроризма и экстремизма на территории муниципального образования «Октябрьский муниципальный район»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</p:txBody>
      </p:sp>
    </p:spTree>
    <p:extLst>
      <p:ext uri="{BB962C8B-B14F-4D97-AF65-F5344CB8AC3E}">
        <p14:creationId xmlns:p14="http://schemas.microsoft.com/office/powerpoint/2010/main" val="1451391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335793"/>
            <a:ext cx="8208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ремонт автомобильных дорог общего пользования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района, сокращение количества лиц, погибших в результате дорожно-транспортных происшествий, общего количества дорожно-транспортных происшествий с пострадавшими, профилактика детского дорожно-транспортного травматизма и  повышение эффективности транспортного обслуживания населения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на реализацию программы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3687,9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85023752"/>
              </p:ext>
            </p:extLst>
          </p:nvPr>
        </p:nvGraphicFramePr>
        <p:xfrm>
          <a:off x="251520" y="3182452"/>
          <a:ext cx="7920880" cy="334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5" descr="https://im1-tub-ru.yandex.net/i?id=e21285379ef0383d583e9c171fd7ed61&amp;n=33&amp;h=215&amp;w=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12478">
            <a:off x="449129" y="5355903"/>
            <a:ext cx="2341556" cy="1312759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картинки дорожный фонд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12">
            <a:off x="6140100" y="4415958"/>
            <a:ext cx="2466975" cy="18478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683568" y="1166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«Комплексное развитие транспортной инфраструктуры в муниципальном образовании «Октябрьский муниципальный район»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2019-2021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годы»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1254" y="4811870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600,0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2512934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9308" y="1484784"/>
            <a:ext cx="7560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данной программы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безопасности служащих в администрации и разработка и реализация мероприятий по приведению условий труда в соответствии с нормативными требованиями охраны труда</a:t>
            </a:r>
          </a:p>
        </p:txBody>
      </p:sp>
      <p:pic>
        <p:nvPicPr>
          <p:cNvPr id="4" name="Рисунок 3" descr="Картинки по запросу картинки охрана труд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3417880"/>
            <a:ext cx="6480720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«Организация охраны труда в администрации Октябрьского муниципального района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 и плановый период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годов»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9671" y="2771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данной программе составят 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составят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190,0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649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426918"/>
            <a:ext cx="49685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муниципальной программы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создание условий для развития и совершенствования муниципальной службы в администрации Октябрьского муниципального района.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864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«Развитие муниципальной службы в администрации Октябрьского муниципального района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 и плановый период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2020-2021 годы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на реализацию программы 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составят 50,0 тыс. рублей.</a:t>
            </a:r>
          </a:p>
        </p:txBody>
      </p:sp>
      <p:pic>
        <p:nvPicPr>
          <p:cNvPr id="7" name="Рисунок 6" descr="Картинки по запросу картинки охрана труд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861048"/>
            <a:ext cx="6480720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3449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9690" y="1709509"/>
            <a:ext cx="49626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данной программы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организации бухгалтерского учета и составления бюджетной отчетности.</a:t>
            </a: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864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«Совершенствование системы бухгалтерского учета и отчетности в муниципальных учреждениях Октябрьского муниципального района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2019-2021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96344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данной программе составят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10712 тыс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Рисунок 5" descr="Картинки по запросу картинки муниципальная служб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62" y="3717032"/>
            <a:ext cx="6033226" cy="1869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244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7808" y="1953425"/>
            <a:ext cx="4469433" cy="4001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содержания имущества, находящегося в собственности муниципального образования и приобретение нового имущества;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-эффективное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управление, распоряжение и содержание в надлежащем                                            состоянии движимого и недвижимого  имущества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-эффективное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распоряжение земельными участками, находящимися в собственности муниципального образования «Октябрьский муниципальный район» и земельными участками, государственная собственность на которые не разграничена;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увеличение доходов бюджета муниципального района;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администрирование неналоговых доходов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учета муниципального имущества и земельных участков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Картинки по запросу картинки землепользова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23" y="5445224"/>
            <a:ext cx="2751314" cy="14687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Картинки по запросу картинки управление муниципальной собственност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60274"/>
            <a:ext cx="2438400" cy="14904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3722" y="-52219"/>
            <a:ext cx="8481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19. Муниципальная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«Обеспечение содержания, обслуживания и распоряжения объектами, земельными участками, находящимися в собственности муниципального образования «Октябрьский муниципальный район» Еврейской автономной области и земельными участками, государственная собственность на которые не разграничена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2019-2021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118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данной программе на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предусмотрены в сумме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1340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27" y="23538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Мероприятия по землеустройству и </a:t>
            </a:r>
            <a:r>
              <a:rPr lang="ru-RU" sz="1400" dirty="0" smtClean="0"/>
              <a:t>землепользованию – 300,00 тыс. рублей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300" y="295369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Оценка недвижимости, признание прав и регулирование отношений по государственной и муниципальной </a:t>
            </a:r>
            <a:r>
              <a:rPr lang="ru-RU" sz="1400" dirty="0" smtClean="0"/>
              <a:t>собственности -400,00 тыс. рублей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28" y="3692363"/>
            <a:ext cx="4771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Обеспечение приватизации и проведение предпродажной подготовки объектов </a:t>
            </a:r>
            <a:r>
              <a:rPr lang="ru-RU" sz="1400" dirty="0" smtClean="0"/>
              <a:t>приватизации – 50,0 тыс. рублей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300" y="421558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Расходы на содержание муниципального имущества -520,0 тыс. рублей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300" y="4738803"/>
            <a:ext cx="4685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Расходы на содержание муниципального имущества </a:t>
            </a:r>
            <a:r>
              <a:rPr lang="ru-RU" sz="1400" dirty="0" smtClean="0"/>
              <a:t>-</a:t>
            </a:r>
            <a:r>
              <a:rPr lang="ru-RU" sz="1400" dirty="0"/>
              <a:t>7</a:t>
            </a:r>
            <a:r>
              <a:rPr lang="ru-RU" sz="1400" dirty="0" smtClean="0"/>
              <a:t>0 </a:t>
            </a:r>
            <a:r>
              <a:rPr lang="ru-RU" sz="1400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43497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66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20. Предупреждение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ликвидация чрезвычайных ситуаций природного и техногенного характера на территории Октябрьского муниципального района на 2019-2021 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615639"/>
            <a:ext cx="2646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Целью данной программы является повышение готовности сил и средств муниципального района к проведению аварийно-спасательных и других неотложных работ в случае возникновения чрезвычайных ситуаций мирного и военного времени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4233" y="20257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Расходы по данной программе на 2019 год предусмотрены в сумме 160 тыс</a:t>
            </a:r>
            <a:r>
              <a:rPr lang="ru-RU" b="1" i="1" dirty="0" smtClean="0">
                <a:solidFill>
                  <a:srgbClr val="C00000"/>
                </a:solidFill>
              </a:rPr>
              <a:t>. рублей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AutoShape 2" descr="ÐÐ°ÑÑÐ¸Ð½ÐºÐ¸ Ð¿Ð¾ Ð·Ð°Ð¿ÑÐ¾ÑÑ ÐºÐ°ÑÑÐ¸Ð½Ðº Ð¿Ð¾ Ð³ÑÐ°Ð¶Ð´Ð°Ð½ÑÐºÐ¾Ð¹ Ð¾Ð±Ð¾ÑÐ¾Ð½Ðµ Ñ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ÐÐ°ÑÑÐ¸Ð½ÐºÐ¸ Ð¿Ð¾ Ð·Ð°Ð¿ÑÐ¾ÑÑ ÐºÐ°ÑÑÐ¸Ð½Ðº Ð¿Ð¾ Ð³ÑÐ°Ð¶Ð´Ð°Ð½ÑÐºÐ¾Ð¹ Ð¾Ð±Ð¾ÑÐ¾Ð½Ðµ Ñ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Ð°ÑÑÐ¸Ð½ÐºÐ¸ Ð¿Ð¾ Ð·Ð°Ð¿ÑÐ¾ÑÑ ÐºÐ°ÑÑÐ¸Ð½Ðº Ð¿Ð¾ Ð³ÑÐ°Ð¶Ð´Ð°Ð½ÑÐºÐ¾Ð¹ Ð¾Ð±Ð¾ÑÐ¾Ð½Ðµ Ñ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892">
            <a:off x="307975" y="2995211"/>
            <a:ext cx="4624065" cy="331410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ÐÐ°ÑÑÐ¸Ð½ÐºÐ¸ Ð¿Ð¾ Ð·Ð°Ð¿ÑÐ¾ÑÑ ÐºÐ°ÑÑÐ¸Ð½Ðº Ð¿Ð¾ Ð³ÑÐ°Ð¶Ð´Ð°Ð½ÑÐºÐ¾Ð¹ Ð¾Ð±Ð¾ÑÐ¾Ð½Ðµ ÑÑ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ÐºÐ°ÑÑÐ¸Ð½Ðº Ð¿Ð¾ Ð³ÑÐ°Ð¶Ð´Ð°Ð½ÑÐºÐ¾Ð¹ Ð¾Ð±Ð¾ÑÐ¾Ð½Ðµ ÑÑ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ÐÐ°ÑÑÐ¸Ð½ÐºÐ¸ Ð¿Ð¾ Ð·Ð°Ð¿ÑÐ¾ÑÑ ÐºÐ°ÑÑÐ¸Ð½Ðº Ð¿Ð¾ Ð³ÑÐ°Ð¶Ð´Ð°Ð½ÑÐºÐ¾Ð¹ Ð¾Ð±Ð¾ÑÐ¾Ð½Ðµ Ñ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99" y="3212976"/>
            <a:ext cx="3401983" cy="1739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42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21. Модернизация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объектов коммунальной инфраструктуры на территории муниципального образования «Октябрьский муниципальный район» на 2019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88969"/>
            <a:ext cx="5655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Расходы по данной программе </a:t>
            </a:r>
            <a:r>
              <a:rPr lang="ru-RU" b="1" i="1" dirty="0" smtClean="0">
                <a:solidFill>
                  <a:srgbClr val="FF0000"/>
                </a:solidFill>
              </a:rPr>
              <a:t>предусмотрены </a:t>
            </a:r>
            <a:r>
              <a:rPr lang="ru-RU" b="1" i="1" dirty="0">
                <a:solidFill>
                  <a:srgbClr val="FF0000"/>
                </a:solidFill>
              </a:rPr>
              <a:t>в сумме 3000 тыс</a:t>
            </a:r>
            <a:r>
              <a:rPr lang="ru-RU" b="1" i="1" dirty="0" smtClean="0">
                <a:solidFill>
                  <a:srgbClr val="FF0000"/>
                </a:solidFill>
              </a:rPr>
              <a:t>. рублей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6469" y="2343454"/>
            <a:ext cx="5013429" cy="1008112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r>
              <a:rPr lang="ru-RU" b="1" dirty="0" smtClean="0"/>
              <a:t>Мероприятия </a:t>
            </a:r>
            <a:r>
              <a:rPr lang="ru-RU" b="1" dirty="0"/>
              <a:t>по реконструкции объектов коммунального хозяйства на территории муниципального </a:t>
            </a:r>
            <a:r>
              <a:rPr lang="ru-RU" b="1" dirty="0" smtClean="0"/>
              <a:t>образования- 1000,0  тыс. рублей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4113076"/>
            <a:ext cx="4176464" cy="136815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-Мероприятия </a:t>
            </a:r>
            <a:r>
              <a:rPr lang="ru-RU" b="1" dirty="0"/>
              <a:t>по подготовке коммунального хозяйства на территории муниципального образования к отопительному </a:t>
            </a:r>
            <a:r>
              <a:rPr lang="ru-RU" b="1" dirty="0" smtClean="0"/>
              <a:t>сезону-2000,0 </a:t>
            </a:r>
            <a:r>
              <a:rPr lang="ru-RU" b="1" dirty="0" err="1"/>
              <a:t>тыс.рублей</a:t>
            </a:r>
            <a:r>
              <a:rPr lang="ru-RU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4522" y="489244"/>
            <a:ext cx="27425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Целью данной программы является повышение качества и надежности предоставления коммунальных услуг на основе комплексного развития систем коммунальной инфраструктуры</a:t>
            </a:r>
          </a:p>
        </p:txBody>
      </p:sp>
      <p:pic>
        <p:nvPicPr>
          <p:cNvPr id="11" name="Picture 8" descr="https://im0-tub-ru.yandex.net/i?id=e074eed3e51ad892186acd1dec879273&amp;n=33&amp;h=215&amp;w=2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501008"/>
            <a:ext cx="4749076" cy="292838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softRound"/>
          </a:sp3d>
        </p:spPr>
      </p:pic>
    </p:spTree>
    <p:extLst>
      <p:ext uri="{BB962C8B-B14F-4D97-AF65-F5344CB8AC3E}">
        <p14:creationId xmlns:p14="http://schemas.microsoft.com/office/powerpoint/2010/main" val="34383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76" y="2938832"/>
            <a:ext cx="1731221" cy="219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52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7" y="569776"/>
            <a:ext cx="2345910" cy="2369071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94396" y="1602493"/>
            <a:ext cx="1368152" cy="432048"/>
          </a:xfrm>
          <a:prstGeom prst="rect">
            <a:avLst/>
          </a:prstGeom>
          <a:noFill/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2" y="2018858"/>
            <a:ext cx="2476765" cy="1582740"/>
            <a:chOff x="251735" y="-268357"/>
            <a:chExt cx="2918865" cy="1670946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(уплата налогов)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7" y="2018858"/>
            <a:ext cx="2960659" cy="1657636"/>
            <a:chOff x="213772" y="3787875"/>
            <a:chExt cx="2956827" cy="129614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8992" y="954421"/>
            <a:ext cx="2086524" cy="93840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08782" y="296075"/>
            <a:ext cx="840092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690962" y="3233405"/>
            <a:ext cx="113895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428" y="3805096"/>
            <a:ext cx="2304261" cy="1331351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936" y="164637"/>
            <a:ext cx="8291264" cy="536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653136"/>
            <a:ext cx="2304256" cy="290245"/>
          </a:xfrm>
        </p:spPr>
        <p:txBody>
          <a:bodyPr>
            <a:noAutofit/>
          </a:bodyPr>
          <a:lstStyle/>
          <a:p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112" y="4677139"/>
            <a:ext cx="2375577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102" y="5229200"/>
            <a:ext cx="8208909" cy="1425592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516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22. Формирование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архивных фондов и обеспечение сохранности документов муниципального образования «Октябрьский муниципальный район» на 2019-2021 годы</a:t>
            </a:r>
          </a:p>
        </p:txBody>
      </p:sp>
      <p:pic>
        <p:nvPicPr>
          <p:cNvPr id="1026" name="Picture 2" descr="ÐÐ°ÑÑÐ¸Ð½ÐºÐ¸ Ð¿Ð¾ Ð·Ð°Ð¿ÑÐ¾ÑÑ ÐºÐ°ÑÑÐ¸Ð½ÐºÐ¸ Ð°ÑÑÐ¸Ð²Ð½ÑÐµ Ð´Ð¾ÐºÑÐ¼ÐµÐ½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28292" cy="2230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43608" y="3836947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Целью данной программы является модернизация архивной отрасли, улучшение условий хранения архивных документов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2689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Расходы по данной программе на 2019 год предусмотрены в сумме 100 </a:t>
            </a:r>
            <a:r>
              <a:rPr lang="ru-RU" b="1" i="1" dirty="0" err="1">
                <a:solidFill>
                  <a:srgbClr val="FF0000"/>
                </a:solidFill>
              </a:rPr>
              <a:t>тыс.рублей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Picture 8" descr="https://im0-tub-ru.yandex.net/i?id=e074eed3e51ad892186acd1dec879273&amp;n=33&amp;h=215&amp;w=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573015"/>
            <a:ext cx="4499992" cy="254373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softRound"/>
          </a:sp3d>
        </p:spPr>
      </p:pic>
    </p:spTree>
    <p:extLst>
      <p:ext uri="{BB962C8B-B14F-4D97-AF65-F5344CB8AC3E}">
        <p14:creationId xmlns:p14="http://schemas.microsoft.com/office/powerpoint/2010/main" val="18037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0639912"/>
              </p:ext>
            </p:extLst>
          </p:nvPr>
        </p:nvGraphicFramePr>
        <p:xfrm>
          <a:off x="179512" y="980728"/>
          <a:ext cx="878497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непрограммных расходов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18065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3336082"/>
              </p:ext>
            </p:extLst>
          </p:nvPr>
        </p:nvGraphicFramePr>
        <p:xfrm>
          <a:off x="0" y="637242"/>
          <a:ext cx="896448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расходов на обеспечение деятельности органа местного самоуправления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1145413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55913"/>
              </p:ext>
            </p:extLst>
          </p:nvPr>
        </p:nvGraphicFramePr>
        <p:xfrm>
          <a:off x="457200" y="1600200"/>
          <a:ext cx="4896544" cy="47383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754306"/>
                <a:gridCol w="2142238"/>
              </a:tblGrid>
              <a:tr h="489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1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ИСТОЧНИКИ ВНУТРЕННЕГО ФИНАНСИРОВАНИЯ ДЕФИЦИТОВ БЮДЖЕТОВ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4 080,5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8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-16 966,3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3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Изменение остатков средств на счетах по учету средств бюджетов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</a:t>
                      </a:r>
                      <a:r>
                        <a:rPr lang="ru-RU" sz="1400" baseline="0" dirty="0" smtClean="0">
                          <a:effectLst/>
                        </a:rPr>
                        <a:t> 660,4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Увеличение остатков средств бюджетов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-347 811,1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Уменьшение остатков средств бюджетов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361</a:t>
                      </a:r>
                      <a:r>
                        <a:rPr lang="ru-RU" sz="1400" baseline="0" dirty="0" smtClean="0">
                          <a:effectLst/>
                        </a:rPr>
                        <a:t> 471,5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Иные источники внутреннего финансирования дефицитов бюджетов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7386,4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 rot="335620">
            <a:off x="5615984" y="1772816"/>
            <a:ext cx="3541850" cy="1285703"/>
          </a:xfrm>
          <a:prstGeom prst="wedgeRectCallout">
            <a:avLst>
              <a:gd name="adj1" fmla="val -67975"/>
              <a:gd name="adj2" fmla="val 30783"/>
            </a:avLst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дефицита в 2019 году запланирован в размере 4080,5 тыс. рублей или 5%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доходам без учета безвозмездных поступлений)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638435">
            <a:off x="5743363" y="3190026"/>
            <a:ext cx="3413905" cy="1224136"/>
          </a:xfrm>
          <a:prstGeom prst="wedgeRectCallout">
            <a:avLst>
              <a:gd name="adj1" fmla="val -67975"/>
              <a:gd name="adj2" fmla="val 30783"/>
            </a:avLst>
          </a:prstGeom>
          <a:solidFill>
            <a:srgbClr val="66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Возврат бюджетных кредитов в сумме 16966,3 тыс. рублей в областной бюджет, полученных на закуп угля для населения и бюджетной сферы в 2009-2017 года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21297322">
            <a:off x="5755415" y="4655811"/>
            <a:ext cx="3399914" cy="1440160"/>
          </a:xfrm>
          <a:prstGeom prst="wedgeRectCallout">
            <a:avLst>
              <a:gd name="adj1" fmla="val -67975"/>
              <a:gd name="adj2" fmla="val 30783"/>
            </a:avLst>
          </a:prstGeom>
          <a:solidFill>
            <a:srgbClr val="D0F4D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источники финансирования дефицита бюджета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2019год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7386,4 тыс.рублей составляют суммы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возвратов бюджетных кредитов,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муниципального образования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лицам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5931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ДЕФИЦИТ БЮДЖЕТА, ИСТОЧНИКИ ФИНАНСИРОВАНИЯ ДЕФИЦИТА БЮДЖЕТА МУНИЦИПАЛЬНОГО ОБРАЗОВАНИЯ ОКТЯРЬСКИЙ МУНИЦИПАЛЬНЫЙ РАЙОН  в 2019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08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640" y="332656"/>
            <a:ext cx="4172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МУНИЦИПАЛЬНЫЙ ДОЛГ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583" y="855876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совокупность долговых  обязательств муниципального образования.  Сумму долга составляют кредиты полученные муниципальным образованием из областного бюджета на закуп и доставку угля населению и бюджетной сфере в  2009-2017гг ,по состоянию на 01.01.2019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154062,6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 ( из них по бюджетным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кредитам-152925,8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рублей, по муниципальным гарантиям – 1136,8 тыс. 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26858"/>
              </p:ext>
            </p:extLst>
          </p:nvPr>
        </p:nvGraphicFramePr>
        <p:xfrm>
          <a:off x="251520" y="2640980"/>
          <a:ext cx="4474003" cy="394232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31133"/>
                <a:gridCol w="2042870"/>
              </a:tblGrid>
              <a:tr h="867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Объем основного долга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по бюджетным кредитам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6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152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925,8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договор </a:t>
                      </a:r>
                      <a:r>
                        <a:rPr lang="ru-RU" sz="1200" b="1" u="none" strike="noStrike" dirty="0">
                          <a:effectLst/>
                        </a:rPr>
                        <a:t>от  14.07.2011 №15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  <a:cs typeface="+mn-cs"/>
                        </a:rPr>
                        <a:t>25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  <a:cs typeface="+mn-cs"/>
                        </a:rPr>
                        <a:t> 875,1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договор от 23.06.2009 №13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10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554 ,1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договор от 02.10.2009 №14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  <a:cs typeface="+mn-cs"/>
                        </a:rPr>
                        <a:t>4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  <a:cs typeface="+mn-cs"/>
                        </a:rPr>
                        <a:t> 405,9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8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договор от 22.08.2013г №25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  <a:cs typeface="+mn-cs"/>
                        </a:rPr>
                        <a:t>31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  <a:cs typeface="+mn-cs"/>
                        </a:rPr>
                        <a:t> 366.2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договор от 09.07.2010 №13-ОБ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  <a:cs typeface="+mn-cs"/>
                        </a:rPr>
                        <a:t>22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  <a:cs typeface="+mn-cs"/>
                        </a:rPr>
                        <a:t> 090,5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6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договор от 09.07.2012 № 24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  <a:cs typeface="+mn-cs"/>
                        </a:rPr>
                        <a:t>17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  <a:cs typeface="+mn-cs"/>
                        </a:rPr>
                        <a:t> 926,9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1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договор  от 05.09.2014 №26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  <a:cs typeface="+mn-cs"/>
                        </a:rPr>
                        <a:t>28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  <a:cs typeface="+mn-cs"/>
                        </a:rPr>
                        <a:t> 076,2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1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договор  от 23.09.2016 №32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499,9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8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договор  от 04.08.2017 №33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n-lt"/>
                          <a:cs typeface="+mn-cs"/>
                        </a:rPr>
                        <a:t>11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n-lt"/>
                          <a:cs typeface="+mn-cs"/>
                        </a:rPr>
                        <a:t> 131,0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Овальная выноска 5"/>
          <p:cNvSpPr/>
          <p:nvPr/>
        </p:nvSpPr>
        <p:spPr>
          <a:xfrm rot="398391">
            <a:off x="5350251" y="2785905"/>
            <a:ext cx="3821759" cy="310055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возврата бюджетных кредитов в областной бюджет является возврат бюджетных кредитов юридическими лицами в бюджет района, задолженность которых по состоянию на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01.01.2019 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составит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66760,1тыс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из них</a:t>
            </a:r>
            <a:r>
              <a:rPr lang="en-US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МУП «Топливные ресурсы» -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55059,5 тыс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pPr algn="ctr"/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МУП « </a:t>
            </a:r>
            <a:r>
              <a:rPr lang="ru-RU" sz="1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Теплосбыт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– 8600,6 тыс. рублей</a:t>
            </a:r>
          </a:p>
          <a:p>
            <a:pPr algn="ctr"/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МУП «</a:t>
            </a:r>
            <a:r>
              <a:rPr lang="ru-RU" sz="1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Теплоэнерго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- 3100,0 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565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11560" y="332656"/>
            <a:ext cx="8136904" cy="5877272"/>
          </a:xfrm>
          <a:prstGeom prst="horizontalScroll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u="sng" dirty="0">
                <a:latin typeface="Times New Roman" pitchFamily="18" charset="0"/>
              </a:rPr>
              <a:t>Контактная информация</a:t>
            </a:r>
          </a:p>
          <a:p>
            <a:pPr algn="ctr"/>
            <a:endParaRPr lang="ru-RU" altLang="ru-RU" b="1" u="sng" dirty="0">
              <a:latin typeface="Times New Roman" pitchFamily="18" charset="0"/>
            </a:endParaRPr>
          </a:p>
          <a:p>
            <a:r>
              <a:rPr lang="ru-RU" altLang="ru-RU" dirty="0">
                <a:latin typeface="Times New Roman" pitchFamily="18" charset="0"/>
              </a:rPr>
              <a:t>Финансовый отдел администрации Октябрьского муниципального района</a:t>
            </a:r>
          </a:p>
          <a:p>
            <a:r>
              <a:rPr lang="ru-RU" altLang="ru-RU" dirty="0">
                <a:latin typeface="Times New Roman" pitchFamily="18" charset="0"/>
              </a:rPr>
              <a:t>Начальник финансового отдела: </a:t>
            </a:r>
            <a:r>
              <a:rPr lang="ru-RU" altLang="ru-RU" dirty="0" err="1">
                <a:latin typeface="Times New Roman" pitchFamily="18" charset="0"/>
              </a:rPr>
              <a:t>Бянкина</a:t>
            </a:r>
            <a:r>
              <a:rPr lang="ru-RU" altLang="ru-RU" dirty="0">
                <a:latin typeface="Times New Roman" pitchFamily="18" charset="0"/>
              </a:rPr>
              <a:t> И.В.</a:t>
            </a:r>
          </a:p>
          <a:p>
            <a:r>
              <a:rPr lang="ru-RU" altLang="ru-RU" dirty="0">
                <a:latin typeface="Times New Roman" pitchFamily="18" charset="0"/>
              </a:rPr>
              <a:t>Адрес:  ЕАО, Октябрьский район,  </a:t>
            </a:r>
            <a:r>
              <a:rPr lang="ru-RU" altLang="ru-RU" dirty="0" err="1">
                <a:latin typeface="Times New Roman" pitchFamily="18" charset="0"/>
              </a:rPr>
              <a:t>с.Амурзет</a:t>
            </a:r>
            <a:r>
              <a:rPr lang="ru-RU" altLang="ru-RU" dirty="0">
                <a:latin typeface="Times New Roman" pitchFamily="18" charset="0"/>
              </a:rPr>
              <a:t>, </a:t>
            </a:r>
            <a:r>
              <a:rPr lang="ru-RU" altLang="ru-RU" dirty="0" err="1">
                <a:latin typeface="Times New Roman" pitchFamily="18" charset="0"/>
              </a:rPr>
              <a:t>ул.Калинина</a:t>
            </a:r>
            <a:r>
              <a:rPr lang="ru-RU" altLang="ru-RU" dirty="0">
                <a:latin typeface="Times New Roman" pitchFamily="18" charset="0"/>
              </a:rPr>
              <a:t>, 25   </a:t>
            </a:r>
            <a:br>
              <a:rPr lang="ru-RU" altLang="ru-RU" dirty="0">
                <a:latin typeface="Times New Roman" pitchFamily="18" charset="0"/>
              </a:rPr>
            </a:br>
            <a:r>
              <a:rPr lang="ru-RU" altLang="ru-RU" dirty="0">
                <a:latin typeface="Times New Roman" pitchFamily="18" charset="0"/>
              </a:rPr>
              <a:t>Телефон: 21-6-96; 21-6-95</a:t>
            </a:r>
          </a:p>
          <a:p>
            <a:r>
              <a:rPr lang="ru-RU" altLang="ru-RU" dirty="0">
                <a:latin typeface="Times New Roman" pitchFamily="18" charset="0"/>
              </a:rPr>
              <a:t>Адрес электронной почты  </a:t>
            </a:r>
            <a:r>
              <a:rPr lang="en-US" altLang="ru-RU" dirty="0" err="1">
                <a:solidFill>
                  <a:srgbClr val="7030A0"/>
                </a:solidFill>
                <a:latin typeface="Times New Roman" pitchFamily="18" charset="0"/>
                <a:hlinkClick r:id="rId2"/>
              </a:rPr>
              <a:t>finotokt</a:t>
            </a: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hlinkClick r:id="rId2"/>
              </a:rPr>
              <a:t>@</a:t>
            </a:r>
            <a:r>
              <a:rPr lang="en-US" altLang="ru-RU" dirty="0">
                <a:solidFill>
                  <a:srgbClr val="7030A0"/>
                </a:solidFill>
                <a:latin typeface="Times New Roman" pitchFamily="18" charset="0"/>
                <a:hlinkClick r:id="rId2"/>
              </a:rPr>
              <a:t>mail</a:t>
            </a: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hlinkClick r:id="rId2"/>
              </a:rPr>
              <a:t>.</a:t>
            </a:r>
            <a:r>
              <a:rPr lang="ru-RU" altLang="ru-RU" dirty="0" err="1">
                <a:solidFill>
                  <a:srgbClr val="7030A0"/>
                </a:solidFill>
                <a:latin typeface="Times New Roman" pitchFamily="18" charset="0"/>
                <a:hlinkClick r:id="rId2"/>
              </a:rPr>
              <a:t>ru</a:t>
            </a:r>
            <a:endParaRPr lang="ru-RU" altLang="ru-RU" dirty="0">
              <a:solidFill>
                <a:srgbClr val="7030A0"/>
              </a:solidFill>
              <a:latin typeface="Times New Roman" pitchFamily="18" charset="0"/>
            </a:endParaRPr>
          </a:p>
          <a:p>
            <a:endParaRPr lang="ru-RU" altLang="ru-RU" dirty="0">
              <a:latin typeface="Times New Roman" pitchFamily="18" charset="0"/>
            </a:endParaRPr>
          </a:p>
          <a:p>
            <a:r>
              <a:rPr lang="ru-RU" altLang="ru-RU" dirty="0">
                <a:latin typeface="Times New Roman" pitchFamily="18" charset="0"/>
              </a:rPr>
              <a:t>Режим работы :  с 9-00 до 13-00, с 14-00 до 1</a:t>
            </a:r>
            <a:r>
              <a:rPr lang="en-US" altLang="ru-RU" dirty="0">
                <a:latin typeface="Times New Roman" pitchFamily="18" charset="0"/>
              </a:rPr>
              <a:t>7</a:t>
            </a:r>
            <a:r>
              <a:rPr lang="ru-RU" altLang="ru-RU" dirty="0">
                <a:latin typeface="Times New Roman" pitchFamily="18" charset="0"/>
              </a:rPr>
              <a:t>-</a:t>
            </a:r>
            <a:r>
              <a:rPr lang="en-US" altLang="ru-RU" dirty="0">
                <a:latin typeface="Times New Roman" pitchFamily="18" charset="0"/>
              </a:rPr>
              <a:t>15</a:t>
            </a:r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7687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7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1657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5" y="3645024"/>
            <a:ext cx="1845063" cy="263332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1657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49" y="3982120"/>
            <a:ext cx="1757362" cy="239710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16577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71" y="4393890"/>
            <a:ext cx="1512168" cy="198533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16577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76" y="4625633"/>
            <a:ext cx="1423464" cy="175359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f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62" y="790628"/>
            <a:ext cx="3657600" cy="285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2898" y="144296"/>
            <a:ext cx="745282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Куда зачисляются налоги, уплачиваемые гражданами  Октябрьского района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725" y="1119917"/>
            <a:ext cx="1944216" cy="7213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725" y="2333381"/>
            <a:ext cx="1863824" cy="72137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95810" y="1119917"/>
            <a:ext cx="1800200" cy="7220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7798" y="2366849"/>
            <a:ext cx="2016224" cy="721376"/>
          </a:xfrm>
          <a:prstGeom prst="rect">
            <a:avLst/>
          </a:prstGeom>
          <a:solidFill>
            <a:srgbClr val="FF99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53647" y="4995657"/>
            <a:ext cx="2342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ФЕДЕРАЛЬНЫЙ </a:t>
            </a:r>
          </a:p>
          <a:p>
            <a:pPr algn="ctr"/>
            <a:r>
              <a:rPr lang="ru-RU" sz="11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БЮДЖЕТ </a:t>
            </a:r>
            <a:endParaRPr lang="ru-RU" sz="11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30262" y="5261497"/>
            <a:ext cx="16614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ОБЛАСТНОЙ </a:t>
            </a:r>
            <a:endParaRPr lang="ru-RU" sz="11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БЮДЖЕТ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30206" y="5263568"/>
            <a:ext cx="15121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БЮДЖЕТ</a:t>
            </a:r>
          </a:p>
          <a:p>
            <a:pPr algn="ctr"/>
            <a:r>
              <a:rPr lang="ru-RU" sz="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МУНИЦИПАЛЬНОГ</a:t>
            </a:r>
            <a:r>
              <a:rPr lang="ru-RU" sz="11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 РАЙОНА </a:t>
            </a:r>
            <a:endParaRPr lang="ru-RU" sz="11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49542" y="5302256"/>
            <a:ext cx="17425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БЮДЖЕТ</a:t>
            </a:r>
          </a:p>
          <a:p>
            <a:pPr algn="ctr"/>
            <a:r>
              <a:rPr lang="ru-RU" sz="11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СЕЛЬСКОГО ПОСЕЛЕНИЯ </a:t>
            </a:r>
            <a:endParaRPr lang="ru-RU" sz="11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588224" y="27275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право 32"/>
          <p:cNvSpPr/>
          <p:nvPr/>
        </p:nvSpPr>
        <p:spPr>
          <a:xfrm rot="10800000">
            <a:off x="6027209" y="2366849"/>
            <a:ext cx="561015" cy="360688"/>
          </a:xfrm>
          <a:prstGeom prst="rightArrow">
            <a:avLst/>
          </a:prstGeom>
          <a:solidFill>
            <a:srgbClr val="FF99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0041568">
            <a:off x="6146532" y="1300261"/>
            <a:ext cx="561015" cy="3606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370391">
            <a:off x="2556524" y="1363842"/>
            <a:ext cx="561015" cy="3606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349754" y="2513725"/>
            <a:ext cx="561015" cy="3606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361864">
            <a:off x="1186580" y="3295559"/>
            <a:ext cx="682780" cy="806595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315179" y="3462267"/>
            <a:ext cx="764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</a:t>
            </a:r>
            <a:r>
              <a:rPr lang="ru-RU" dirty="0"/>
              <a:t>%</a:t>
            </a:r>
          </a:p>
          <a:p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 rot="20044309">
            <a:off x="2568371" y="3256749"/>
            <a:ext cx="718798" cy="98856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3861119">
            <a:off x="2548587" y="3514190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39" name="Стрелка вниз 38"/>
          <p:cNvSpPr/>
          <p:nvPr/>
        </p:nvSpPr>
        <p:spPr>
          <a:xfrm rot="1069879">
            <a:off x="3641021" y="3429589"/>
            <a:ext cx="655815" cy="8851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7914867">
            <a:off x="3697993" y="3627565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70%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5436095" y="3786913"/>
            <a:ext cx="591113" cy="81088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6029813">
            <a:off x="5439744" y="395364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18%</a:t>
            </a:r>
          </a:p>
        </p:txBody>
      </p:sp>
      <p:sp>
        <p:nvSpPr>
          <p:cNvPr id="43" name="Стрелка вниз 42"/>
          <p:cNvSpPr/>
          <p:nvPr/>
        </p:nvSpPr>
        <p:spPr>
          <a:xfrm rot="20113994">
            <a:off x="6766863" y="3870705"/>
            <a:ext cx="728196" cy="1020583"/>
          </a:xfrm>
          <a:prstGeom prst="downArrow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3508298">
            <a:off x="6805467" y="4171653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100%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7534583" y="3712777"/>
            <a:ext cx="565809" cy="8850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7415700" y="4020352"/>
            <a:ext cx="785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12%</a:t>
            </a:r>
          </a:p>
        </p:txBody>
      </p:sp>
      <p:sp>
        <p:nvSpPr>
          <p:cNvPr id="47" name="Стрелка вниз 46"/>
          <p:cNvSpPr/>
          <p:nvPr/>
        </p:nvSpPr>
        <p:spPr>
          <a:xfrm rot="1325539">
            <a:off x="8114492" y="3934265"/>
            <a:ext cx="712393" cy="1016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6730893">
            <a:off x="7775308" y="4381124"/>
            <a:ext cx="122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2307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инус 2"/>
          <p:cNvSpPr/>
          <p:nvPr/>
        </p:nvSpPr>
        <p:spPr>
          <a:xfrm>
            <a:off x="1999549" y="2859016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с вырезом 5"/>
          <p:cNvSpPr/>
          <p:nvPr/>
        </p:nvSpPr>
        <p:spPr>
          <a:xfrm rot="20643183">
            <a:off x="4327031" y="2021975"/>
            <a:ext cx="1439560" cy="699027"/>
          </a:xfrm>
          <a:prstGeom prst="notchedRightArrow">
            <a:avLst/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20593086">
            <a:off x="4406251" y="2167322"/>
            <a:ext cx="1281120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800945">
            <a:off x="4276689" y="3348892"/>
            <a:ext cx="1503367" cy="651182"/>
          </a:xfrm>
          <a:prstGeom prst="notchedRightArrow">
            <a:avLst/>
          </a:prstGeom>
          <a:solidFill>
            <a:srgbClr val="CCFFC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838073">
            <a:off x="4400363" y="3447543"/>
            <a:ext cx="133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 rot="21438301">
            <a:off x="5681390" y="1455323"/>
            <a:ext cx="1169375" cy="1636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 rot="21434835">
            <a:off x="5752386" y="3528049"/>
            <a:ext cx="1187942" cy="1585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6929455" y="1785926"/>
            <a:ext cx="2214545" cy="1384995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90469" y="4158662"/>
            <a:ext cx="2153531" cy="1569660"/>
          </a:xfrm>
          <a:prstGeom prst="rect">
            <a:avLst/>
          </a:prstGeom>
          <a:solidFill>
            <a:srgbClr val="CCFFCC"/>
          </a:solidFill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836" y="4107870"/>
            <a:ext cx="2007145" cy="253572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4847" y="4107870"/>
            <a:ext cx="2099650" cy="253572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(финансовое обеспечение социальных обязательств муниципальных учреждений, 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дорожное хозяйство, ЖКХ  и транспорт и др.)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7" y="116632"/>
            <a:ext cx="783341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муниципального образования 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«Октябрьский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85262" y="1775058"/>
            <a:ext cx="1941720" cy="2259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755576" y="2719898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26" y="1776549"/>
            <a:ext cx="1833684" cy="2257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6" name="TextBox 25"/>
          <p:cNvSpPr txBox="1"/>
          <p:nvPr/>
        </p:nvSpPr>
        <p:spPr>
          <a:xfrm>
            <a:off x="2874305" y="1620906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>
            <a:off x="539750" y="2205039"/>
            <a:ext cx="647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51" y="5084763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51" y="3644900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177148"/>
              </p:ext>
            </p:extLst>
          </p:nvPr>
        </p:nvGraphicFramePr>
        <p:xfrm>
          <a:off x="1869704" y="1556106"/>
          <a:ext cx="70567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832323" y="1063334"/>
            <a:ext cx="1151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тыс.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7326024"/>
              </p:ext>
            </p:extLst>
          </p:nvPr>
        </p:nvGraphicFramePr>
        <p:xfrm>
          <a:off x="-180528" y="1168635"/>
          <a:ext cx="313184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-180183" y="2924969"/>
            <a:ext cx="14398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8532442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20290" y="142852"/>
            <a:ext cx="8684494" cy="905734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0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ОСНОВНЫЕ ХАРАКТЕРИСТИКИ БЮДЖЕТА МУНИЦИПАЛЬНОГО ОБРАОВАНИЯ «ОКТЯБРЬСКИЙ МУНИЦИПАЛЬНЫЙ </a:t>
            </a:r>
            <a:r>
              <a:rPr lang="ru-RU" b="1" cap="all" dirty="0" smtClean="0">
                <a:ln w="0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РАЙОН»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907" y="1356051"/>
            <a:ext cx="1111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006646" y="2392179"/>
            <a:ext cx="1509570" cy="5605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37648" y="2521895"/>
            <a:ext cx="135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20155" y="2429548"/>
            <a:ext cx="1584980" cy="1868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0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ferris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30599"/>
              </p:ext>
            </p:extLst>
          </p:nvPr>
        </p:nvGraphicFramePr>
        <p:xfrm>
          <a:off x="-32" y="1022708"/>
          <a:ext cx="9144033" cy="570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484"/>
                <a:gridCol w="1070145"/>
                <a:gridCol w="856116"/>
                <a:gridCol w="927459"/>
                <a:gridCol w="1101918"/>
                <a:gridCol w="1254307"/>
                <a:gridCol w="856116"/>
                <a:gridCol w="901488"/>
              </a:tblGrid>
              <a:tr h="1426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ноября)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2019 год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2019 к 2018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2020 год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к 2019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2021 год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к 2020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2523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362722,8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340424,7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93,8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332000,0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332476,9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1200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i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348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500" b="1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89996,1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81610,9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90,7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78699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80150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348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межбюджетные трансферты: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272726,7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258813,8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253301,0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252326,9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1200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106823,9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104746,3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99852,5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98774,1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00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155297,4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153372,4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152744,7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152849,0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00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9947,3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8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500" b="1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межбюджетные трансферты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658,1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695,1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695,1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695,1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83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369269,9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344505,2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335934,9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336484,4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348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-6547,2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-4080,5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-3934,9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-4007,5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27397" y="545298"/>
            <a:ext cx="1224136" cy="38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4636"/>
            <a:ext cx="9180512" cy="835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ХАРАКТЕРИСТИКИ БЮДЖЕТА МО «ОКТЯБРЬСКИЙ МУНИЦИПАЛЬНЫЙ РАЙОН»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 2019 год и на плановый период 2020 и 2021 годов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171" y="6525344"/>
            <a:ext cx="472351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9097"/>
      </p:ext>
    </p:extLst>
  </p:cSld>
  <p:clrMapOvr>
    <a:masterClrMapping/>
  </p:clrMapOvr>
  <p:transition spd="slow" advClick="0" advTm="1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93635"/>
              </p:ext>
            </p:extLst>
          </p:nvPr>
        </p:nvGraphicFramePr>
        <p:xfrm>
          <a:off x="251520" y="2372218"/>
          <a:ext cx="8554318" cy="436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063"/>
                <a:gridCol w="1081584"/>
                <a:gridCol w="931809"/>
                <a:gridCol w="870831"/>
                <a:gridCol w="865267"/>
                <a:gridCol w="937373"/>
                <a:gridCol w="865267"/>
                <a:gridCol w="911124"/>
              </a:tblGrid>
              <a:tr h="1408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ноября)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2019 год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2019 к 2018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2020 год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к 2019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2021 год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к 2020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382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196819,9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186357,20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94,7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178551,5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178924,1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0815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i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8916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500" b="1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89996,1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81610,9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90,7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78699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80150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815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106823,9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104746,3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99852,5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98774,1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56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Добровольные пожертвования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55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203367,1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190437,7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182486,4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182931,6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5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974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-6547,2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-4080,5</a:t>
                      </a:r>
                      <a:endParaRPr lang="ru-RU" sz="15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-3934,9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-4007,5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перфолента 3"/>
          <p:cNvSpPr/>
          <p:nvPr/>
        </p:nvSpPr>
        <p:spPr>
          <a:xfrm>
            <a:off x="0" y="0"/>
            <a:ext cx="9144000" cy="2369819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характеристики бюджета муниципального образования без учета межбюджетных трансфертов на выполнение передаваемых субъектом государственных полномочий и части полномочий по решению вопросов местного значения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бюджетами сельских поселений бюджету муниципального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51562" y="202019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3048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9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11338</TotalTime>
  <Words>4681</Words>
  <Application>Microsoft Office PowerPoint</Application>
  <PresentationFormat>Экран (4:3)</PresentationFormat>
  <Paragraphs>947</Paragraphs>
  <Slides>46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2_Бюджет_для_граждан 2015-2017</vt:lpstr>
      <vt:lpstr>Бюджет_для_граждан 2015-2017</vt:lpstr>
      <vt:lpstr>1_Бюджет_для_граждан 2015-2017</vt:lpstr>
      <vt:lpstr>Волна</vt:lpstr>
      <vt:lpstr>Презентация PowerPoint</vt:lpstr>
      <vt:lpstr>Презентация PowerPoint</vt:lpstr>
      <vt:lpstr>Презентация PowerPoint</vt:lpstr>
      <vt:lpstr>Как налогоплательщик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Byankina IV</dc:creator>
  <cp:lastModifiedBy>Byankina IV</cp:lastModifiedBy>
  <cp:revision>996</cp:revision>
  <cp:lastPrinted>2018-12-08T02:25:42Z</cp:lastPrinted>
  <dcterms:created xsi:type="dcterms:W3CDTF">2017-09-01T00:01:52Z</dcterms:created>
  <dcterms:modified xsi:type="dcterms:W3CDTF">2019-01-29T02:16:13Z</dcterms:modified>
</cp:coreProperties>
</file>